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211300" cy="20104100"/>
  <p:notesSz cx="14211300" cy="201041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4643" autoAdjust="0"/>
  </p:normalViewPr>
  <p:slideViewPr>
    <p:cSldViewPr>
      <p:cViewPr varScale="1">
        <p:scale>
          <a:sx n="30" d="100"/>
          <a:sy n="30" d="100"/>
        </p:scale>
        <p:origin x="2482" y="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323" y="6232271"/>
            <a:ext cx="1208500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2647" y="11258296"/>
            <a:ext cx="995235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0" b="1" i="0">
                <a:solidFill>
                  <a:srgbClr val="1C3A6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0" b="1" i="0">
                <a:solidFill>
                  <a:srgbClr val="1C3A6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0882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2089" y="4623943"/>
            <a:ext cx="6184678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0" b="1" i="0">
                <a:solidFill>
                  <a:srgbClr val="1C3A6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4216380" cy="20104100"/>
          </a:xfrm>
          <a:custGeom>
            <a:avLst/>
            <a:gdLst/>
            <a:ahLst/>
            <a:cxnLst/>
            <a:rect l="l" t="t" r="r" b="b"/>
            <a:pathLst>
              <a:path w="14216380" h="20104100">
                <a:moveTo>
                  <a:pt x="14216218" y="0"/>
                </a:moveTo>
                <a:lnTo>
                  <a:pt x="0" y="0"/>
                </a:lnTo>
                <a:lnTo>
                  <a:pt x="0" y="20104101"/>
                </a:lnTo>
                <a:lnTo>
                  <a:pt x="14216218" y="20104101"/>
                </a:lnTo>
                <a:lnTo>
                  <a:pt x="14216218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611877" y="13017771"/>
            <a:ext cx="2938876" cy="37665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8324" y="575414"/>
            <a:ext cx="5487035" cy="3804285"/>
          </a:xfrm>
          <a:custGeom>
            <a:avLst/>
            <a:gdLst/>
            <a:ahLst/>
            <a:cxnLst/>
            <a:rect l="l" t="t" r="r" b="b"/>
            <a:pathLst>
              <a:path w="5487035" h="3804285">
                <a:moveTo>
                  <a:pt x="0" y="3804026"/>
                </a:moveTo>
                <a:lnTo>
                  <a:pt x="5486712" y="3804026"/>
                </a:lnTo>
                <a:lnTo>
                  <a:pt x="5486712" y="0"/>
                </a:lnTo>
                <a:lnTo>
                  <a:pt x="0" y="0"/>
                </a:lnTo>
                <a:lnTo>
                  <a:pt x="0" y="3804026"/>
                </a:lnTo>
                <a:close/>
              </a:path>
            </a:pathLst>
          </a:custGeom>
          <a:ln w="50652">
            <a:solidFill>
              <a:srgbClr val="1C3A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4498" y="979925"/>
            <a:ext cx="4883785" cy="170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0" b="1" i="0">
                <a:solidFill>
                  <a:srgbClr val="1C3A6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882" y="4623943"/>
            <a:ext cx="1279588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4001" y="18696814"/>
            <a:ext cx="454964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0882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36708" y="18696814"/>
            <a:ext cx="3270059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4498" y="1129361"/>
            <a:ext cx="4883785" cy="1706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lang="en-US" altLang="zh-TW" spc="-785" dirty="0"/>
              <a:t>0</a:t>
            </a:r>
            <a:r>
              <a:rPr lang="zh-TW" altLang="en-US" spc="-785" dirty="0"/>
              <a:t> </a:t>
            </a:r>
            <a:r>
              <a:rPr lang="en-US" altLang="zh-TW" spc="-785" dirty="0"/>
              <a:t>9</a:t>
            </a:r>
            <a:r>
              <a:rPr spc="-785" dirty="0"/>
              <a:t> </a:t>
            </a:r>
            <a:r>
              <a:rPr b="0" spc="15" dirty="0">
                <a:latin typeface="Noto Sans Malayalam SemiCondensed"/>
                <a:cs typeface="Noto Sans Malayalam SemiCondensed"/>
              </a:rPr>
              <a:t>/ </a:t>
            </a:r>
            <a:r>
              <a:rPr lang="en-US" altLang="zh-TW" spc="-785" dirty="0"/>
              <a:t>2</a:t>
            </a:r>
            <a:r>
              <a:rPr lang="zh-TW" altLang="en-US" spc="-785" dirty="0"/>
              <a:t> </a:t>
            </a:r>
            <a:r>
              <a:rPr lang="en-US" altLang="zh-TW" spc="-785" dirty="0"/>
              <a:t>3</a:t>
            </a:r>
            <a:endParaRPr spc="725" dirty="0"/>
          </a:p>
        </p:txBody>
      </p:sp>
      <p:sp>
        <p:nvSpPr>
          <p:cNvPr id="3" name="object 3"/>
          <p:cNvSpPr txBox="1"/>
          <p:nvPr/>
        </p:nvSpPr>
        <p:spPr>
          <a:xfrm>
            <a:off x="924498" y="2591001"/>
            <a:ext cx="4883785" cy="6940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2321560" algn="l"/>
                <a:tab pos="3025775" algn="l"/>
              </a:tabLst>
            </a:pPr>
            <a:r>
              <a:rPr sz="4350" b="1" spc="-300" dirty="0">
                <a:solidFill>
                  <a:srgbClr val="1C3A69"/>
                </a:solidFill>
                <a:latin typeface="Arial"/>
                <a:cs typeface="Arial"/>
              </a:rPr>
              <a:t>1 </a:t>
            </a:r>
            <a:r>
              <a:rPr lang="en-US" altLang="zh-TW" sz="4350" b="1" spc="204" dirty="0">
                <a:solidFill>
                  <a:srgbClr val="1C3A69"/>
                </a:solidFill>
                <a:latin typeface="Arial"/>
                <a:cs typeface="Arial"/>
              </a:rPr>
              <a:t>0</a:t>
            </a:r>
            <a:r>
              <a:rPr sz="4350" b="1" spc="-935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sz="4350" b="1" spc="-50" dirty="0">
                <a:solidFill>
                  <a:srgbClr val="1C3A69"/>
                </a:solidFill>
                <a:latin typeface="Arial"/>
                <a:cs typeface="Arial"/>
              </a:rPr>
              <a:t>: </a:t>
            </a:r>
            <a:r>
              <a:rPr sz="4350" b="1" spc="204" dirty="0">
                <a:solidFill>
                  <a:srgbClr val="1C3A69"/>
                </a:solidFill>
                <a:latin typeface="Arial"/>
                <a:cs typeface="Arial"/>
              </a:rPr>
              <a:t>2</a:t>
            </a:r>
            <a:r>
              <a:rPr sz="4350" b="1" spc="-430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sz="4350" b="1" spc="204" dirty="0">
                <a:solidFill>
                  <a:srgbClr val="1C3A69"/>
                </a:solidFill>
                <a:latin typeface="Arial"/>
                <a:cs typeface="Arial"/>
              </a:rPr>
              <a:t>0	</a:t>
            </a:r>
            <a:r>
              <a:rPr sz="4350" b="1" spc="335" dirty="0">
                <a:solidFill>
                  <a:srgbClr val="1C3A69"/>
                </a:solidFill>
                <a:latin typeface="Arial"/>
                <a:cs typeface="Arial"/>
              </a:rPr>
              <a:t>-	</a:t>
            </a:r>
            <a:r>
              <a:rPr sz="4350" b="1" spc="-300" dirty="0">
                <a:solidFill>
                  <a:srgbClr val="1C3A69"/>
                </a:solidFill>
                <a:latin typeface="Arial"/>
                <a:cs typeface="Arial"/>
              </a:rPr>
              <a:t>1</a:t>
            </a:r>
            <a:r>
              <a:rPr sz="4350" b="1" spc="-450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lang="en-US" altLang="zh-TW" sz="4350" b="1" spc="204" dirty="0">
                <a:solidFill>
                  <a:srgbClr val="1C3A69"/>
                </a:solidFill>
                <a:latin typeface="Arial"/>
                <a:cs typeface="Arial"/>
              </a:rPr>
              <a:t>2</a:t>
            </a:r>
            <a:r>
              <a:rPr sz="4350" b="1" spc="-450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sz="4350" b="1" spc="-50" dirty="0">
                <a:solidFill>
                  <a:srgbClr val="1C3A69"/>
                </a:solidFill>
                <a:latin typeface="Arial"/>
                <a:cs typeface="Arial"/>
              </a:rPr>
              <a:t>:</a:t>
            </a:r>
            <a:r>
              <a:rPr sz="4350" b="1" spc="-455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sz="4350" b="1" spc="204" dirty="0">
                <a:solidFill>
                  <a:srgbClr val="1C3A69"/>
                </a:solidFill>
                <a:latin typeface="Arial"/>
                <a:cs typeface="Arial"/>
              </a:rPr>
              <a:t>2</a:t>
            </a:r>
            <a:r>
              <a:rPr sz="4350" b="1" spc="-455" dirty="0">
                <a:solidFill>
                  <a:srgbClr val="1C3A69"/>
                </a:solidFill>
                <a:latin typeface="Arial"/>
                <a:cs typeface="Arial"/>
              </a:rPr>
              <a:t> </a:t>
            </a:r>
            <a:r>
              <a:rPr sz="4350" b="1" spc="204" dirty="0">
                <a:solidFill>
                  <a:srgbClr val="1C3A69"/>
                </a:solidFill>
                <a:latin typeface="Arial"/>
                <a:cs typeface="Arial"/>
              </a:rPr>
              <a:t>0</a:t>
            </a:r>
            <a:endParaRPr sz="43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5219" y="3297376"/>
            <a:ext cx="13030835" cy="31402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0680" marR="7755255" algn="just">
              <a:lnSpc>
                <a:spcPct val="100899"/>
              </a:lnSpc>
              <a:spcBef>
                <a:spcPts val="95"/>
              </a:spcBef>
              <a:tabLst>
                <a:tab pos="1267460" algn="l"/>
                <a:tab pos="2174240" algn="l"/>
                <a:tab pos="3081655" algn="l"/>
                <a:tab pos="3988435" algn="l"/>
                <a:tab pos="4895215" algn="l"/>
              </a:tabLst>
            </a:pPr>
            <a:r>
              <a:rPr sz="2900" spc="25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高	雄	師	範	大	</a:t>
            </a:r>
            <a:r>
              <a:rPr sz="2900" spc="15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學 </a:t>
            </a:r>
            <a:r>
              <a:rPr lang="zh-TW" altLang="en-US"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燕 巢 </a:t>
            </a:r>
            <a:r>
              <a:rPr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校</a:t>
            </a:r>
            <a:r>
              <a:rPr lang="zh-TW" altLang="en-US"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 </a:t>
            </a:r>
            <a:r>
              <a:rPr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區</a:t>
            </a:r>
            <a:r>
              <a:rPr lang="zh-TW" altLang="en-US"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 致 理 大 樓  </a:t>
            </a:r>
            <a:r>
              <a:rPr lang="en-US" altLang="zh-TW"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311</a:t>
            </a:r>
            <a:r>
              <a:rPr lang="zh-TW" altLang="en-US" sz="2900" spc="-16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 教 室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  <a:cs typeface="UKIJ CJK"/>
            </a:endParaRPr>
          </a:p>
          <a:p>
            <a:pPr marL="12700" marR="5080">
              <a:lnSpc>
                <a:spcPct val="100899"/>
              </a:lnSpc>
              <a:spcBef>
                <a:spcPts val="5"/>
              </a:spcBef>
            </a:pPr>
            <a:endParaRPr lang="zh-TW" altLang="en-US" sz="2900" spc="25" dirty="0">
              <a:solidFill>
                <a:srgbClr val="7E7E7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UKIJ CJK"/>
            </a:endParaRPr>
          </a:p>
          <a:p>
            <a:pPr marL="12700" marR="5080">
              <a:lnSpc>
                <a:spcPct val="100899"/>
              </a:lnSpc>
              <a:spcBef>
                <a:spcPts val="5"/>
              </a:spcBef>
            </a:pPr>
            <a:r>
              <a:rPr lang="zh-TW" altLang="en-US" sz="2900" spc="25" dirty="0">
                <a:solidFill>
                  <a:srgbClr val="7E7E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此次工作坊將介紹與如何使用這套完整且輕量化的</a:t>
            </a:r>
            <a:r>
              <a:rPr lang="en-US" altLang="zh-TW" sz="2900" spc="25" dirty="0">
                <a:solidFill>
                  <a:srgbClr val="7E7E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PHP</a:t>
            </a:r>
            <a:r>
              <a:rPr lang="zh-TW" altLang="en-US" sz="2900" spc="25" dirty="0">
                <a:solidFill>
                  <a:srgbClr val="7E7E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框架「</a:t>
            </a:r>
            <a:r>
              <a:rPr lang="en-US" altLang="zh-TW" sz="2900" spc="25" dirty="0">
                <a:solidFill>
                  <a:srgbClr val="7E7E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CodeIgniter4</a:t>
            </a:r>
            <a:r>
              <a:rPr lang="zh-TW" altLang="en-US" sz="2900" spc="25" dirty="0">
                <a:solidFill>
                  <a:srgbClr val="7E7E7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」，並且透過實作數個網頁開發常用的需求，來讓與會者了解到軟體框架的便利性；並在後續分享「如何貢獻開源平台上的專案」，讓與會者可以在了解如何使用本軟體框架的同時，可以將程式碼貢獻回開源專案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4498" y="630809"/>
            <a:ext cx="1633855" cy="836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300" b="1" spc="240" dirty="0">
                <a:solidFill>
                  <a:srgbClr val="1C3A69"/>
                </a:solidFill>
                <a:latin typeface="Arial"/>
                <a:cs typeface="Arial"/>
              </a:rPr>
              <a:t>202</a:t>
            </a:r>
            <a:r>
              <a:rPr lang="en-US" altLang="zh-TW" sz="5300" b="1" spc="240" dirty="0">
                <a:solidFill>
                  <a:srgbClr val="1C3A69"/>
                </a:solidFill>
                <a:latin typeface="Arial"/>
                <a:cs typeface="Arial"/>
              </a:rPr>
              <a:t>2</a:t>
            </a:r>
            <a:endParaRPr sz="53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850" y="9433526"/>
            <a:ext cx="9144000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altLang="zh-TW" sz="4400" spc="-15" dirty="0">
                <a:solidFill>
                  <a:srgbClr val="7E7E7E"/>
                </a:solidFill>
                <a:latin typeface="Carlito"/>
                <a:cs typeface="Carlito"/>
              </a:rPr>
              <a:t>Lightweight Framework </a:t>
            </a:r>
            <a:r>
              <a:rPr lang="zh-TW" altLang="en-US" sz="4400" spc="-15" dirty="0">
                <a:solidFill>
                  <a:srgbClr val="7E7E7E"/>
                </a:solidFill>
                <a:latin typeface="Carlito"/>
                <a:cs typeface="Carlito"/>
              </a:rPr>
              <a:t>「</a:t>
            </a:r>
            <a:r>
              <a:rPr lang="en-US" altLang="zh-TW" sz="4400" spc="-15" dirty="0">
                <a:solidFill>
                  <a:srgbClr val="7E7E7E"/>
                </a:solidFill>
                <a:latin typeface="Carlito"/>
                <a:cs typeface="Carlito"/>
              </a:rPr>
              <a:t>CodeIgniter4</a:t>
            </a:r>
            <a:r>
              <a:rPr lang="zh-TW" altLang="en-US" sz="4400" spc="-15" dirty="0">
                <a:solidFill>
                  <a:srgbClr val="7E7E7E"/>
                </a:solidFill>
                <a:latin typeface="Carlito"/>
                <a:cs typeface="Carlito"/>
              </a:rPr>
              <a:t>」</a:t>
            </a:r>
            <a:endParaRPr sz="54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8816" y="10424648"/>
            <a:ext cx="12480290" cy="8990922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:00-1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:20</a:t>
            </a:r>
            <a:endParaRPr sz="3200" dirty="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3200" spc="-10" dirty="0">
                <a:solidFill>
                  <a:srgbClr val="1C3A69"/>
                </a:solidFill>
                <a:latin typeface="UKIJ CJK"/>
                <a:cs typeface="UKIJ CJK"/>
              </a:rPr>
              <a:t>報到</a:t>
            </a:r>
            <a:endParaRPr sz="3200" dirty="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:20-1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:30</a:t>
            </a:r>
            <a:endParaRPr sz="3200" dirty="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3200" spc="-10" dirty="0">
                <a:solidFill>
                  <a:srgbClr val="1C3A69"/>
                </a:solidFill>
                <a:latin typeface="UKIJ CJK"/>
                <a:cs typeface="UKIJ CJK"/>
              </a:rPr>
              <a:t>開</a:t>
            </a:r>
            <a:r>
              <a:rPr sz="3200" spc="-15" dirty="0">
                <a:solidFill>
                  <a:srgbClr val="1C3A69"/>
                </a:solidFill>
                <a:latin typeface="UKIJ CJK"/>
                <a:cs typeface="UKIJ CJK"/>
              </a:rPr>
              <a:t>場</a:t>
            </a:r>
            <a:r>
              <a:rPr sz="3200" spc="350" dirty="0">
                <a:solidFill>
                  <a:srgbClr val="1C3A69"/>
                </a:solidFill>
                <a:latin typeface="UKIJ CJK"/>
                <a:cs typeface="UKIJ CJK"/>
              </a:rPr>
              <a:t>-</a:t>
            </a:r>
            <a:r>
              <a:rPr sz="3200" spc="-10" dirty="0">
                <a:solidFill>
                  <a:srgbClr val="1C3A69"/>
                </a:solidFill>
                <a:latin typeface="UKIJ CJK"/>
                <a:cs typeface="UKIJ CJK"/>
              </a:rPr>
              <a:t>李文廷教授</a:t>
            </a:r>
            <a:endParaRPr sz="3200" dirty="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:30-1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10</a:t>
            </a:r>
            <a:endParaRPr sz="3200" dirty="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lang="en-US" altLang="zh-TW" sz="32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PHP</a:t>
            </a:r>
            <a:r>
              <a:rPr lang="zh-TW" altLang="en-US" sz="32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軟體框架「</a:t>
            </a:r>
            <a:r>
              <a:rPr lang="en-US" altLang="zh-TW" sz="32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CodeIgniter4</a:t>
            </a:r>
            <a:r>
              <a:rPr lang="zh-TW" altLang="en-US" sz="32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」介紹與實作</a:t>
            </a:r>
            <a:endParaRPr lang="en-US" altLang="zh-TW" sz="3200" spc="-10" dirty="0">
              <a:solidFill>
                <a:srgbClr val="1C3A6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11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20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-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12</a:t>
            </a:r>
            <a:r>
              <a:rPr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:</a:t>
            </a:r>
            <a:r>
              <a:rPr lang="en-US" altLang="zh-TW" sz="3200" b="0" spc="50" dirty="0">
                <a:solidFill>
                  <a:srgbClr val="1C3A69"/>
                </a:solidFill>
                <a:latin typeface="Noto Sans CJK JP Medium"/>
                <a:cs typeface="Noto Sans CJK JP Medium"/>
              </a:rPr>
              <a:t>00</a:t>
            </a:r>
            <a:endParaRPr lang="zh-TW" altLang="en-US" sz="3200" dirty="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lang="zh-TW" altLang="en-US" sz="32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開源平台貢獻方法</a:t>
            </a:r>
            <a:endParaRPr lang="en-US" altLang="zh-TW" sz="3200" spc="-10" dirty="0">
              <a:solidFill>
                <a:srgbClr val="1C3A6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endParaRPr lang="en-US" altLang="zh-TW" sz="3200" spc="-10" dirty="0">
              <a:solidFill>
                <a:srgbClr val="1C3A69"/>
              </a:solidFill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endParaRPr lang="zh-TW" altLang="en-US" sz="3200" dirty="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zh-TW" altLang="en-US" sz="4200" dirty="0">
              <a:latin typeface="UKIJ CJK"/>
              <a:cs typeface="UKIJ CJK"/>
            </a:endParaRPr>
          </a:p>
          <a:p>
            <a:pPr marR="1189355" algn="r">
              <a:lnSpc>
                <a:spcPct val="100000"/>
              </a:lnSpc>
            </a:pPr>
            <a:r>
              <a:rPr lang="zh-TW" altLang="en-US" sz="4350" b="0" spc="35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吳孟賢</a:t>
            </a:r>
            <a:r>
              <a:rPr sz="4350" b="0" spc="15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 </a:t>
            </a:r>
            <a:r>
              <a:rPr sz="4350" b="0" spc="35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 CJK JP Medium"/>
              </a:rPr>
              <a:t>講師</a:t>
            </a:r>
            <a:endParaRPr sz="4350" dirty="0">
              <a:latin typeface="微軟正黑體" panose="020B0604030504040204" pitchFamily="34" charset="-120"/>
              <a:ea typeface="微軟正黑體" panose="020B0604030504040204" pitchFamily="34" charset="-120"/>
              <a:cs typeface="Noto Sans CJK JP Medium"/>
            </a:endParaRPr>
          </a:p>
          <a:p>
            <a:pPr marL="6992620" marR="5080" algn="just">
              <a:lnSpc>
                <a:spcPct val="100000"/>
              </a:lnSpc>
              <a:spcBef>
                <a:spcPts val="60"/>
              </a:spcBef>
            </a:pPr>
            <a:r>
              <a:rPr lang="zh-TW" altLang="en-US" sz="24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後端工程師，主要熟悉語言為 </a:t>
            </a:r>
            <a:r>
              <a:rPr lang="en-US" altLang="zh-TW" sz="24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PHP</a:t>
            </a:r>
            <a:r>
              <a:rPr lang="zh-TW" altLang="en-US" sz="2400" spc="-10" dirty="0">
                <a:solidFill>
                  <a:srgbClr val="1C3A6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UKIJ CJK"/>
              </a:rPr>
              <a:t>，熱愛開源軟體也是開源軟體的貢獻者。</a:t>
            </a:r>
            <a:endParaRPr lang="en-US" altLang="zh-TW" sz="2400" spc="-10" dirty="0">
              <a:solidFill>
                <a:srgbClr val="1C3A6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UKIJ CJK"/>
            </a:endParaRPr>
          </a:p>
          <a:p>
            <a:pPr marL="6992620" marR="5080" algn="just">
              <a:lnSpc>
                <a:spcPct val="100000"/>
              </a:lnSpc>
              <a:spcBef>
                <a:spcPts val="60"/>
              </a:spcBef>
            </a:pPr>
            <a:endParaRPr lang="en-US" altLang="zh-TW" sz="2400" spc="-10" dirty="0">
              <a:solidFill>
                <a:srgbClr val="1C3A69"/>
              </a:solidFill>
              <a:latin typeface="UKIJ CJK"/>
              <a:cs typeface="UKIJ CJK"/>
            </a:endParaRPr>
          </a:p>
          <a:p>
            <a:pPr marL="6992620" marR="5080" algn="just">
              <a:lnSpc>
                <a:spcPct val="100000"/>
              </a:lnSpc>
              <a:spcBef>
                <a:spcPts val="60"/>
              </a:spcBef>
            </a:pPr>
            <a:endParaRPr lang="zh-TW" altLang="en-US" sz="1700" dirty="0">
              <a:latin typeface="UKIJ CJK"/>
              <a:cs typeface="UKIJ CJK"/>
            </a:endParaRPr>
          </a:p>
          <a:p>
            <a:pPr marL="947419" marR="1226820">
              <a:lnSpc>
                <a:spcPct val="100299"/>
              </a:lnSpc>
            </a:pPr>
            <a:r>
              <a:rPr sz="2650" spc="-5" dirty="0" err="1">
                <a:solidFill>
                  <a:srgbClr val="776E73"/>
                </a:solidFill>
                <a:latin typeface="VL PGothic"/>
                <a:cs typeface="VL PGothic"/>
              </a:rPr>
              <a:t>主辦單位</a:t>
            </a:r>
            <a:r>
              <a:rPr sz="2650" spc="-90" dirty="0">
                <a:solidFill>
                  <a:srgbClr val="776E73"/>
                </a:solidFill>
                <a:latin typeface="VL PGothic"/>
                <a:cs typeface="VL PGothic"/>
              </a:rPr>
              <a:t> </a:t>
            </a:r>
            <a:r>
              <a:rPr sz="2650" spc="-254" dirty="0">
                <a:solidFill>
                  <a:srgbClr val="776E73"/>
                </a:solidFill>
                <a:latin typeface="VL PGothic"/>
                <a:cs typeface="VL PGothic"/>
              </a:rPr>
              <a:t>|</a:t>
            </a:r>
            <a:r>
              <a:rPr sz="2650" spc="5" dirty="0">
                <a:solidFill>
                  <a:srgbClr val="776E73"/>
                </a:solidFill>
                <a:latin typeface="VL PGothic"/>
                <a:cs typeface="VL PGothic"/>
              </a:rPr>
              <a:t>台灣軟體工程學會、教育部開源系</a:t>
            </a:r>
            <a:r>
              <a:rPr sz="2650" spc="10" dirty="0">
                <a:solidFill>
                  <a:srgbClr val="776E73"/>
                </a:solidFill>
                <a:latin typeface="VL PGothic"/>
                <a:cs typeface="VL PGothic"/>
              </a:rPr>
              <a:t>統</a:t>
            </a:r>
            <a:r>
              <a:rPr sz="2650" spc="5" dirty="0">
                <a:solidFill>
                  <a:srgbClr val="776E73"/>
                </a:solidFill>
                <a:latin typeface="VL PGothic"/>
                <a:cs typeface="VL PGothic"/>
              </a:rPr>
              <a:t>軟體</a:t>
            </a:r>
            <a:r>
              <a:rPr sz="2650" spc="10" dirty="0">
                <a:solidFill>
                  <a:srgbClr val="776E73"/>
                </a:solidFill>
                <a:latin typeface="VL PGothic"/>
                <a:cs typeface="VL PGothic"/>
              </a:rPr>
              <a:t>創</a:t>
            </a:r>
            <a:r>
              <a:rPr sz="2650" spc="5" dirty="0">
                <a:solidFill>
                  <a:srgbClr val="776E73"/>
                </a:solidFill>
                <a:latin typeface="VL PGothic"/>
                <a:cs typeface="VL PGothic"/>
              </a:rPr>
              <a:t>作聯</a:t>
            </a:r>
            <a:r>
              <a:rPr sz="2650" spc="10" dirty="0">
                <a:solidFill>
                  <a:srgbClr val="776E73"/>
                </a:solidFill>
                <a:latin typeface="VL PGothic"/>
                <a:cs typeface="VL PGothic"/>
              </a:rPr>
              <a:t>盟</a:t>
            </a:r>
            <a:r>
              <a:rPr sz="2650" spc="5" dirty="0">
                <a:solidFill>
                  <a:srgbClr val="776E73"/>
                </a:solidFill>
                <a:latin typeface="VL PGothic"/>
                <a:cs typeface="VL PGothic"/>
              </a:rPr>
              <a:t>推</a:t>
            </a:r>
            <a:r>
              <a:rPr sz="2650" spc="15" dirty="0">
                <a:solidFill>
                  <a:srgbClr val="776E73"/>
                </a:solidFill>
                <a:latin typeface="VL PGothic"/>
                <a:cs typeface="VL PGothic"/>
              </a:rPr>
              <a:t>動</a:t>
            </a:r>
            <a:r>
              <a:rPr sz="2650" spc="10" dirty="0">
                <a:solidFill>
                  <a:srgbClr val="776E73"/>
                </a:solidFill>
                <a:latin typeface="VL PGothic"/>
                <a:cs typeface="VL PGothic"/>
              </a:rPr>
              <a:t>計畫 </a:t>
            </a:r>
            <a:r>
              <a:rPr sz="2650" spc="-5" dirty="0">
                <a:solidFill>
                  <a:srgbClr val="776E73"/>
                </a:solidFill>
                <a:latin typeface="VL PGothic"/>
                <a:cs typeface="VL PGothic"/>
              </a:rPr>
              <a:t>協辦單位</a:t>
            </a:r>
            <a:r>
              <a:rPr sz="2650" spc="-35" dirty="0">
                <a:solidFill>
                  <a:srgbClr val="776E73"/>
                </a:solidFill>
                <a:latin typeface="VL PGothic"/>
                <a:cs typeface="VL PGothic"/>
              </a:rPr>
              <a:t> </a:t>
            </a:r>
            <a:r>
              <a:rPr sz="2650" spc="-254" dirty="0">
                <a:solidFill>
                  <a:srgbClr val="776E73"/>
                </a:solidFill>
                <a:latin typeface="VL PGothic"/>
                <a:cs typeface="VL PGothic"/>
              </a:rPr>
              <a:t>|</a:t>
            </a:r>
            <a:r>
              <a:rPr sz="2650" spc="-45" dirty="0">
                <a:solidFill>
                  <a:srgbClr val="776E73"/>
                </a:solidFill>
                <a:latin typeface="VL PGothic"/>
                <a:cs typeface="VL PGothic"/>
              </a:rPr>
              <a:t> </a:t>
            </a:r>
            <a:r>
              <a:rPr sz="2650" spc="5" dirty="0">
                <a:solidFill>
                  <a:srgbClr val="776E73"/>
                </a:solidFill>
                <a:latin typeface="VL PGothic"/>
                <a:cs typeface="VL PGothic"/>
              </a:rPr>
              <a:t>高雄師範大學軟體工程與管理學系</a:t>
            </a:r>
            <a:endParaRPr sz="2650" dirty="0">
              <a:latin typeface="VL PGothic"/>
              <a:cs typeface="VL P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3123" y="10530718"/>
            <a:ext cx="0" cy="5170170"/>
          </a:xfrm>
          <a:custGeom>
            <a:avLst/>
            <a:gdLst/>
            <a:ahLst/>
            <a:cxnLst/>
            <a:rect l="l" t="t" r="r" b="b"/>
            <a:pathLst>
              <a:path h="5170169">
                <a:moveTo>
                  <a:pt x="0" y="0"/>
                </a:moveTo>
                <a:lnTo>
                  <a:pt x="0" y="5169541"/>
                </a:lnTo>
              </a:path>
            </a:pathLst>
          </a:custGeom>
          <a:ln w="50652">
            <a:solidFill>
              <a:srgbClr val="1C3A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3C5942C-B771-CD00-CABF-45E1AF48B5BD}"/>
              </a:ext>
            </a:extLst>
          </p:cNvPr>
          <p:cNvSpPr txBox="1"/>
          <p:nvPr/>
        </p:nvSpPr>
        <p:spPr>
          <a:xfrm>
            <a:off x="555219" y="6571204"/>
            <a:ext cx="8607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6000" b="1" dirty="0">
                <a:solidFill>
                  <a:srgbClr val="1C3B6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輕量化</a:t>
            </a:r>
            <a:r>
              <a:rPr lang="en-US" altLang="zh-TW" sz="6000" b="1" dirty="0">
                <a:solidFill>
                  <a:srgbClr val="1C3B6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PHP</a:t>
            </a:r>
            <a:r>
              <a:rPr lang="zh-TW" altLang="zh-TW" sz="6000" b="1" dirty="0">
                <a:solidFill>
                  <a:srgbClr val="1C3B6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框架「</a:t>
            </a:r>
            <a:r>
              <a:rPr lang="en-US" altLang="zh-TW" sz="6000" b="1" dirty="0">
                <a:solidFill>
                  <a:srgbClr val="1C3B6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CodeIgniter4</a:t>
            </a:r>
            <a:r>
              <a:rPr lang="zh-TW" altLang="zh-TW" sz="6000" b="1" dirty="0">
                <a:solidFill>
                  <a:srgbClr val="1C3B6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」實作與開源平台貢獻</a:t>
            </a:r>
            <a:endParaRPr lang="zh-TW" altLang="en-US" sz="6000" b="1" dirty="0">
              <a:solidFill>
                <a:srgbClr val="1C3B6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5" name="圖片 24" descr="未提供相片說明。">
            <a:extLst>
              <a:ext uri="{FF2B5EF4-FFF2-40B4-BE49-F238E27FC236}">
                <a16:creationId xmlns:a16="http://schemas.microsoft.com/office/drawing/2014/main" id="{5B4A8E6F-145B-ECCF-DAF9-FF7BF9A676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12642850"/>
            <a:ext cx="3666118" cy="36661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</Words>
  <Application>Microsoft Office PowerPoint</Application>
  <PresentationFormat>自訂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Carlito</vt:lpstr>
      <vt:lpstr>Noto Sans CJK JP Medium</vt:lpstr>
      <vt:lpstr>Noto Sans Malayalam SemiCondensed</vt:lpstr>
      <vt:lpstr>UKIJ CJK</vt:lpstr>
      <vt:lpstr>VL PGothic</vt:lpstr>
      <vt:lpstr>微軟正黑體</vt:lpstr>
      <vt:lpstr>Arial</vt:lpstr>
      <vt:lpstr>Calibri</vt:lpstr>
      <vt:lpstr>Office Theme</vt:lpstr>
      <vt:lpstr>0 9 / 2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Chun</dc:creator>
  <cp:lastModifiedBy>品毅 宋</cp:lastModifiedBy>
  <cp:revision>5</cp:revision>
  <dcterms:created xsi:type="dcterms:W3CDTF">2022-09-20T02:08:06Z</dcterms:created>
  <dcterms:modified xsi:type="dcterms:W3CDTF">2022-09-21T05:12:39Z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2022-09-20T00:00:00Z</vt:filetime>
  </property>
</Properties>
</file>