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4" r:id="rId2"/>
    <p:sldId id="293" r:id="rId3"/>
    <p:sldId id="258" r:id="rId4"/>
    <p:sldId id="264" r:id="rId5"/>
    <p:sldId id="265" r:id="rId6"/>
    <p:sldId id="281" r:id="rId7"/>
    <p:sldId id="282" r:id="rId8"/>
    <p:sldId id="259" r:id="rId9"/>
  </p:sldIdLst>
  <p:sldSz cx="6858000" cy="9906000" type="A4"/>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5727AD4F-86CA-4780-BD3D-A55DB0C2841E}">
          <p14:sldIdLst>
            <p14:sldId id="274"/>
            <p14:sldId id="293"/>
            <p14:sldId id="258"/>
            <p14:sldId id="264"/>
            <p14:sldId id="265"/>
            <p14:sldId id="281"/>
            <p14:sldId id="282"/>
            <p14:sldId id="259"/>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guide id="3" orient="horz" pos="3109" userDrawn="1">
          <p15:clr>
            <a:srgbClr val="A4A3A4"/>
          </p15:clr>
        </p15:guide>
        <p15:guide id="4" pos="2122" userDrawn="1">
          <p15:clr>
            <a:srgbClr val="A4A3A4"/>
          </p15:clr>
        </p15:guide>
        <p15:guide id="5" orient="horz" pos="3153" userDrawn="1">
          <p15:clr>
            <a:srgbClr val="A4A3A4"/>
          </p15:clr>
        </p15:guide>
        <p15:guide id="6" pos="2168" userDrawn="1">
          <p15:clr>
            <a:srgbClr val="A4A3A4"/>
          </p15:clr>
        </p15:guide>
        <p15:guide id="7" orient="horz" pos="3129">
          <p15:clr>
            <a:srgbClr val="A4A3A4"/>
          </p15:clr>
        </p15:guide>
        <p15:guide id="8" orient="horz" pos="3108">
          <p15:clr>
            <a:srgbClr val="A4A3A4"/>
          </p15:clr>
        </p15:guide>
        <p15:guide id="9" orient="horz" pos="3151">
          <p15:clr>
            <a:srgbClr val="A4A3A4"/>
          </p15:clr>
        </p15:guide>
        <p15:guide id="10" pos="2143">
          <p15:clr>
            <a:srgbClr val="A4A3A4"/>
          </p15:clr>
        </p15:guide>
        <p15:guide id="11" pos="2121">
          <p15:clr>
            <a:srgbClr val="A4A3A4"/>
          </p15:clr>
        </p15:guide>
        <p15:guide id="1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5320" autoAdjust="0"/>
  </p:normalViewPr>
  <p:slideViewPr>
    <p:cSldViewPr snapToGrid="0">
      <p:cViewPr>
        <p:scale>
          <a:sx n="150" d="100"/>
          <a:sy n="150" d="100"/>
        </p:scale>
        <p:origin x="1848" y="-223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990" y="90"/>
      </p:cViewPr>
      <p:guideLst>
        <p:guide orient="horz" pos="3131"/>
        <p:guide pos="2145"/>
        <p:guide orient="horz" pos="3109"/>
        <p:guide pos="2122"/>
        <p:guide orient="horz" pos="3153"/>
        <p:guide pos="2168"/>
        <p:guide orient="horz" pos="3129"/>
        <p:guide orient="horz" pos="3108"/>
        <p:guide orient="horz" pos="3151"/>
        <p:guide pos="2143"/>
        <p:guide pos="2121"/>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47722" cy="496730"/>
          </a:xfrm>
          <a:prstGeom prst="rect">
            <a:avLst/>
          </a:prstGeom>
        </p:spPr>
        <p:txBody>
          <a:bodyPr vert="horz" lIns="95610" tIns="47803" rIns="95610" bIns="47803" rtlCol="0"/>
          <a:lstStyle>
            <a:lvl1pPr algn="l">
              <a:defRPr sz="1200"/>
            </a:lvl1pPr>
          </a:lstStyle>
          <a:p>
            <a:endParaRPr lang="zh-TW" altLang="en-US"/>
          </a:p>
        </p:txBody>
      </p:sp>
      <p:sp>
        <p:nvSpPr>
          <p:cNvPr id="3" name="日期版面配置區 2"/>
          <p:cNvSpPr>
            <a:spLocks noGrp="1"/>
          </p:cNvSpPr>
          <p:nvPr>
            <p:ph type="dt" idx="1"/>
          </p:nvPr>
        </p:nvSpPr>
        <p:spPr>
          <a:xfrm>
            <a:off x="3853142" y="1"/>
            <a:ext cx="2947722" cy="496730"/>
          </a:xfrm>
          <a:prstGeom prst="rect">
            <a:avLst/>
          </a:prstGeom>
        </p:spPr>
        <p:txBody>
          <a:bodyPr vert="horz" lIns="95610" tIns="47803" rIns="95610" bIns="47803" rtlCol="0"/>
          <a:lstStyle>
            <a:lvl1pPr algn="r">
              <a:defRPr sz="1200"/>
            </a:lvl1pPr>
          </a:lstStyle>
          <a:p>
            <a:fld id="{6523FECC-402A-43BA-9C35-A12255D583F8}" type="datetimeFigureOut">
              <a:rPr lang="zh-TW" altLang="en-US" smtClean="0"/>
              <a:t>2024/6/24</a:t>
            </a:fld>
            <a:endParaRPr lang="zh-TW" altLang="en-US"/>
          </a:p>
        </p:txBody>
      </p:sp>
      <p:sp>
        <p:nvSpPr>
          <p:cNvPr id="4" name="投影片圖像版面配置區 3"/>
          <p:cNvSpPr>
            <a:spLocks noGrp="1" noRot="1" noChangeAspect="1"/>
          </p:cNvSpPr>
          <p:nvPr>
            <p:ph type="sldImg" idx="2"/>
          </p:nvPr>
        </p:nvSpPr>
        <p:spPr>
          <a:xfrm>
            <a:off x="2111375" y="746125"/>
            <a:ext cx="2579688" cy="3725863"/>
          </a:xfrm>
          <a:prstGeom prst="rect">
            <a:avLst/>
          </a:prstGeom>
          <a:noFill/>
          <a:ln w="12700">
            <a:solidFill>
              <a:prstClr val="black"/>
            </a:solidFill>
          </a:ln>
        </p:spPr>
        <p:txBody>
          <a:bodyPr vert="horz" lIns="95610" tIns="47803" rIns="95610" bIns="47803" rtlCol="0" anchor="ctr"/>
          <a:lstStyle/>
          <a:p>
            <a:endParaRPr lang="zh-TW" altLang="en-US"/>
          </a:p>
        </p:txBody>
      </p:sp>
      <p:sp>
        <p:nvSpPr>
          <p:cNvPr id="5" name="備忘稿版面配置區 4"/>
          <p:cNvSpPr>
            <a:spLocks noGrp="1"/>
          </p:cNvSpPr>
          <p:nvPr>
            <p:ph type="body" sz="quarter" idx="3"/>
          </p:nvPr>
        </p:nvSpPr>
        <p:spPr>
          <a:xfrm>
            <a:off x="680245" y="4718926"/>
            <a:ext cx="5441950" cy="4470560"/>
          </a:xfrm>
          <a:prstGeom prst="rect">
            <a:avLst/>
          </a:prstGeom>
        </p:spPr>
        <p:txBody>
          <a:bodyPr vert="horz" lIns="95610" tIns="47803" rIns="95610" bIns="47803"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9436125"/>
            <a:ext cx="2947722" cy="496730"/>
          </a:xfrm>
          <a:prstGeom prst="rect">
            <a:avLst/>
          </a:prstGeom>
        </p:spPr>
        <p:txBody>
          <a:bodyPr vert="horz" lIns="95610" tIns="47803" rIns="95610" bIns="47803"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3142" y="9436125"/>
            <a:ext cx="2947722" cy="496730"/>
          </a:xfrm>
          <a:prstGeom prst="rect">
            <a:avLst/>
          </a:prstGeom>
        </p:spPr>
        <p:txBody>
          <a:bodyPr vert="horz" lIns="95610" tIns="47803" rIns="95610" bIns="47803" rtlCol="0" anchor="b"/>
          <a:lstStyle>
            <a:lvl1pPr algn="r">
              <a:defRPr sz="1200"/>
            </a:lvl1pPr>
          </a:lstStyle>
          <a:p>
            <a:fld id="{C7FA6684-C231-4414-B876-C5F18E2F219C}" type="slidenum">
              <a:rPr lang="zh-TW" altLang="en-US" smtClean="0"/>
              <a:t>‹#›</a:t>
            </a:fld>
            <a:endParaRPr lang="zh-TW" altLang="en-US"/>
          </a:p>
        </p:txBody>
      </p:sp>
    </p:spTree>
    <p:extLst>
      <p:ext uri="{BB962C8B-B14F-4D97-AF65-F5344CB8AC3E}">
        <p14:creationId xmlns:p14="http://schemas.microsoft.com/office/powerpoint/2010/main" val="2176278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7FA6684-C231-4414-B876-C5F18E2F219C}" type="slidenum">
              <a:rPr lang="zh-TW" altLang="en-US" smtClean="0"/>
              <a:t>1</a:t>
            </a:fld>
            <a:endParaRPr lang="zh-TW" altLang="en-US"/>
          </a:p>
        </p:txBody>
      </p:sp>
    </p:spTree>
    <p:extLst>
      <p:ext uri="{BB962C8B-B14F-4D97-AF65-F5344CB8AC3E}">
        <p14:creationId xmlns:p14="http://schemas.microsoft.com/office/powerpoint/2010/main" val="94030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7FA6684-C231-4414-B876-C5F18E2F219C}" type="slidenum">
              <a:rPr lang="zh-TW" altLang="en-US" smtClean="0"/>
              <a:t>2</a:t>
            </a:fld>
            <a:endParaRPr lang="zh-TW" altLang="en-US"/>
          </a:p>
        </p:txBody>
      </p:sp>
    </p:spTree>
    <p:extLst>
      <p:ext uri="{BB962C8B-B14F-4D97-AF65-F5344CB8AC3E}">
        <p14:creationId xmlns:p14="http://schemas.microsoft.com/office/powerpoint/2010/main" val="3003086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7FA6684-C231-4414-B876-C5F18E2F219C}" type="slidenum">
              <a:rPr lang="zh-TW" altLang="en-US" smtClean="0"/>
              <a:t>4</a:t>
            </a:fld>
            <a:endParaRPr lang="zh-TW" altLang="en-US"/>
          </a:p>
        </p:txBody>
      </p:sp>
    </p:spTree>
    <p:extLst>
      <p:ext uri="{BB962C8B-B14F-4D97-AF65-F5344CB8AC3E}">
        <p14:creationId xmlns:p14="http://schemas.microsoft.com/office/powerpoint/2010/main" val="100580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7FA6684-C231-4414-B876-C5F18E2F219C}" type="slidenum">
              <a:rPr lang="zh-TW" altLang="en-US" smtClean="0"/>
              <a:t>5</a:t>
            </a:fld>
            <a:endParaRPr lang="zh-TW" altLang="en-US"/>
          </a:p>
        </p:txBody>
      </p:sp>
    </p:spTree>
    <p:extLst>
      <p:ext uri="{BB962C8B-B14F-4D97-AF65-F5344CB8AC3E}">
        <p14:creationId xmlns:p14="http://schemas.microsoft.com/office/powerpoint/2010/main" val="100580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7FA6684-C231-4414-B876-C5F18E2F219C}" type="slidenum">
              <a:rPr lang="zh-TW" altLang="en-US" smtClean="0"/>
              <a:t>8</a:t>
            </a:fld>
            <a:endParaRPr lang="zh-TW" altLang="en-US"/>
          </a:p>
        </p:txBody>
      </p:sp>
    </p:spTree>
    <p:extLst>
      <p:ext uri="{BB962C8B-B14F-4D97-AF65-F5344CB8AC3E}">
        <p14:creationId xmlns:p14="http://schemas.microsoft.com/office/powerpoint/2010/main" val="3342829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3077282"/>
            <a:ext cx="5829300" cy="2123369"/>
          </a:xfrm>
        </p:spPr>
        <p:txBody>
          <a:bodyPr/>
          <a:lstStyle/>
          <a:p>
            <a:r>
              <a:rPr lang="zh-TW" altLang="en-US"/>
              <a:t>按一下以編輯母片標題樣式</a:t>
            </a:r>
          </a:p>
        </p:txBody>
      </p:sp>
      <p:sp>
        <p:nvSpPr>
          <p:cNvPr id="3" name="副標題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8F379EB-59B5-411E-AB8F-89409FD749CA}" type="datetime1">
              <a:rPr lang="zh-TW" altLang="en-US" smtClean="0"/>
              <a:t>2024/6/24</a:t>
            </a:fld>
            <a:endParaRPr lang="zh-TW" altLang="en-US"/>
          </a:p>
        </p:txBody>
      </p:sp>
      <p:sp>
        <p:nvSpPr>
          <p:cNvPr id="5" name="頁尾版面配置區 4"/>
          <p:cNvSpPr>
            <a:spLocks noGrp="1"/>
          </p:cNvSpPr>
          <p:nvPr>
            <p:ph type="ftr" sz="quarter" idx="11"/>
          </p:nvPr>
        </p:nvSpPr>
        <p:spPr/>
        <p:txBody>
          <a:bodyPr/>
          <a:lstStyle/>
          <a:p>
            <a:r>
              <a:rPr lang="en-US" altLang="zh-TW"/>
              <a:t>1</a:t>
            </a:r>
            <a:endParaRPr lang="zh-TW" altLang="en-US"/>
          </a:p>
        </p:txBody>
      </p:sp>
      <p:sp>
        <p:nvSpPr>
          <p:cNvPr id="6" name="投影片編號版面配置區 5"/>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273238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3D38131-B302-4AD4-BBBE-4AF5D8D97281}" type="datetime1">
              <a:rPr lang="zh-TW" altLang="en-US" smtClean="0"/>
              <a:t>2024/6/24</a:t>
            </a:fld>
            <a:endParaRPr lang="zh-TW" altLang="en-US"/>
          </a:p>
        </p:txBody>
      </p:sp>
      <p:sp>
        <p:nvSpPr>
          <p:cNvPr id="5" name="頁尾版面配置區 4"/>
          <p:cNvSpPr>
            <a:spLocks noGrp="1"/>
          </p:cNvSpPr>
          <p:nvPr>
            <p:ph type="ftr" sz="quarter" idx="11"/>
          </p:nvPr>
        </p:nvSpPr>
        <p:spPr/>
        <p:txBody>
          <a:bodyPr/>
          <a:lstStyle/>
          <a:p>
            <a:r>
              <a:rPr lang="en-US" altLang="zh-TW"/>
              <a:t>1</a:t>
            </a:r>
            <a:endParaRPr lang="zh-TW" altLang="en-US"/>
          </a:p>
        </p:txBody>
      </p:sp>
      <p:sp>
        <p:nvSpPr>
          <p:cNvPr id="6" name="投影片編號版面配置區 5"/>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166183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396700"/>
            <a:ext cx="1543050" cy="8452203"/>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342900" y="396700"/>
            <a:ext cx="4514850" cy="8452203"/>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E23FB8E-F4CB-4957-A28A-48359BE9D66D}" type="datetime1">
              <a:rPr lang="zh-TW" altLang="en-US" smtClean="0"/>
              <a:t>2024/6/24</a:t>
            </a:fld>
            <a:endParaRPr lang="zh-TW" altLang="en-US"/>
          </a:p>
        </p:txBody>
      </p:sp>
      <p:sp>
        <p:nvSpPr>
          <p:cNvPr id="5" name="頁尾版面配置區 4"/>
          <p:cNvSpPr>
            <a:spLocks noGrp="1"/>
          </p:cNvSpPr>
          <p:nvPr>
            <p:ph type="ftr" sz="quarter" idx="11"/>
          </p:nvPr>
        </p:nvSpPr>
        <p:spPr/>
        <p:txBody>
          <a:bodyPr/>
          <a:lstStyle/>
          <a:p>
            <a:r>
              <a:rPr lang="en-US" altLang="zh-TW"/>
              <a:t>1</a:t>
            </a:r>
            <a:endParaRPr lang="zh-TW" altLang="en-US"/>
          </a:p>
        </p:txBody>
      </p:sp>
      <p:sp>
        <p:nvSpPr>
          <p:cNvPr id="6" name="投影片編號版面配置區 5"/>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52226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93FC71B-80F4-4890-8D28-29EAC3B91318}" type="datetime1">
              <a:rPr lang="zh-TW" altLang="en-US" smtClean="0"/>
              <a:t>2024/6/24</a:t>
            </a:fld>
            <a:endParaRPr lang="zh-TW" altLang="en-US"/>
          </a:p>
        </p:txBody>
      </p:sp>
      <p:sp>
        <p:nvSpPr>
          <p:cNvPr id="5" name="頁尾版面配置區 4"/>
          <p:cNvSpPr>
            <a:spLocks noGrp="1"/>
          </p:cNvSpPr>
          <p:nvPr>
            <p:ph type="ftr" sz="quarter" idx="11"/>
          </p:nvPr>
        </p:nvSpPr>
        <p:spPr/>
        <p:txBody>
          <a:bodyPr/>
          <a:lstStyle/>
          <a:p>
            <a:r>
              <a:rPr lang="en-US" altLang="zh-TW"/>
              <a:t>1</a:t>
            </a:r>
            <a:endParaRPr lang="zh-TW" altLang="en-US"/>
          </a:p>
        </p:txBody>
      </p:sp>
      <p:sp>
        <p:nvSpPr>
          <p:cNvPr id="6" name="投影片編號版面配置區 5"/>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22818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6365523"/>
            <a:ext cx="5829300" cy="1967442"/>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E3C0ED8-BC1D-40BD-A7B0-DAC1342D7E9F}" type="datetime1">
              <a:rPr lang="zh-TW" altLang="en-US" smtClean="0"/>
              <a:t>2024/6/24</a:t>
            </a:fld>
            <a:endParaRPr lang="zh-TW" altLang="en-US"/>
          </a:p>
        </p:txBody>
      </p:sp>
      <p:sp>
        <p:nvSpPr>
          <p:cNvPr id="5" name="頁尾版面配置區 4"/>
          <p:cNvSpPr>
            <a:spLocks noGrp="1"/>
          </p:cNvSpPr>
          <p:nvPr>
            <p:ph type="ftr" sz="quarter" idx="11"/>
          </p:nvPr>
        </p:nvSpPr>
        <p:spPr/>
        <p:txBody>
          <a:bodyPr/>
          <a:lstStyle/>
          <a:p>
            <a:r>
              <a:rPr lang="en-US" altLang="zh-TW"/>
              <a:t>1</a:t>
            </a:r>
            <a:endParaRPr lang="zh-TW" altLang="en-US"/>
          </a:p>
        </p:txBody>
      </p:sp>
      <p:sp>
        <p:nvSpPr>
          <p:cNvPr id="6" name="投影片編號版面配置區 5"/>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166389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AEA1066-F728-4820-8E74-071F7E59A14E}" type="datetime1">
              <a:rPr lang="zh-TW" altLang="en-US" smtClean="0"/>
              <a:t>2024/6/24</a:t>
            </a:fld>
            <a:endParaRPr lang="zh-TW" altLang="en-US"/>
          </a:p>
        </p:txBody>
      </p:sp>
      <p:sp>
        <p:nvSpPr>
          <p:cNvPr id="6" name="頁尾版面配置區 5"/>
          <p:cNvSpPr>
            <a:spLocks noGrp="1"/>
          </p:cNvSpPr>
          <p:nvPr>
            <p:ph type="ftr" sz="quarter" idx="11"/>
          </p:nvPr>
        </p:nvSpPr>
        <p:spPr/>
        <p:txBody>
          <a:bodyPr/>
          <a:lstStyle/>
          <a:p>
            <a:r>
              <a:rPr lang="en-US" altLang="zh-TW"/>
              <a:t>1</a:t>
            </a:r>
            <a:endParaRPr lang="zh-TW" altLang="en-US"/>
          </a:p>
        </p:txBody>
      </p:sp>
      <p:sp>
        <p:nvSpPr>
          <p:cNvPr id="7" name="投影片編號版面配置區 6"/>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110474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B37AFC3-8E9F-47ED-A2BC-F21AF3512E9D}" type="datetime1">
              <a:rPr lang="zh-TW" altLang="en-US" smtClean="0"/>
              <a:t>2024/6/24</a:t>
            </a:fld>
            <a:endParaRPr lang="zh-TW" altLang="en-US"/>
          </a:p>
        </p:txBody>
      </p:sp>
      <p:sp>
        <p:nvSpPr>
          <p:cNvPr id="8" name="頁尾版面配置區 7"/>
          <p:cNvSpPr>
            <a:spLocks noGrp="1"/>
          </p:cNvSpPr>
          <p:nvPr>
            <p:ph type="ftr" sz="quarter" idx="11"/>
          </p:nvPr>
        </p:nvSpPr>
        <p:spPr/>
        <p:txBody>
          <a:bodyPr/>
          <a:lstStyle/>
          <a:p>
            <a:r>
              <a:rPr lang="en-US" altLang="zh-TW"/>
              <a:t>1</a:t>
            </a:r>
            <a:endParaRPr lang="zh-TW" altLang="en-US"/>
          </a:p>
        </p:txBody>
      </p:sp>
      <p:sp>
        <p:nvSpPr>
          <p:cNvPr id="9" name="投影片編號版面配置區 8"/>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110383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C5A68DAD-C103-4CFD-8C79-FA73612AABCC}" type="datetime1">
              <a:rPr lang="zh-TW" altLang="en-US" smtClean="0"/>
              <a:t>2024/6/24</a:t>
            </a:fld>
            <a:endParaRPr lang="zh-TW" altLang="en-US"/>
          </a:p>
        </p:txBody>
      </p:sp>
      <p:sp>
        <p:nvSpPr>
          <p:cNvPr id="4" name="頁尾版面配置區 3"/>
          <p:cNvSpPr>
            <a:spLocks noGrp="1"/>
          </p:cNvSpPr>
          <p:nvPr>
            <p:ph type="ftr" sz="quarter" idx="11"/>
          </p:nvPr>
        </p:nvSpPr>
        <p:spPr/>
        <p:txBody>
          <a:bodyPr/>
          <a:lstStyle/>
          <a:p>
            <a:r>
              <a:rPr lang="en-US" altLang="zh-TW"/>
              <a:t>1</a:t>
            </a:r>
            <a:endParaRPr lang="zh-TW" altLang="en-US"/>
          </a:p>
        </p:txBody>
      </p:sp>
      <p:sp>
        <p:nvSpPr>
          <p:cNvPr id="5" name="投影片編號版面配置區 4"/>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409121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FC03BF-46C3-4FCC-A84B-8A180EA08DD2}" type="datetime1">
              <a:rPr lang="zh-TW" altLang="en-US" smtClean="0"/>
              <a:t>2024/6/24</a:t>
            </a:fld>
            <a:endParaRPr lang="zh-TW" altLang="en-US"/>
          </a:p>
        </p:txBody>
      </p:sp>
      <p:sp>
        <p:nvSpPr>
          <p:cNvPr id="3" name="頁尾版面配置區 2"/>
          <p:cNvSpPr>
            <a:spLocks noGrp="1"/>
          </p:cNvSpPr>
          <p:nvPr>
            <p:ph type="ftr" sz="quarter" idx="11"/>
          </p:nvPr>
        </p:nvSpPr>
        <p:spPr/>
        <p:txBody>
          <a:bodyPr/>
          <a:lstStyle/>
          <a:p>
            <a:r>
              <a:rPr lang="en-US" altLang="zh-TW"/>
              <a:t>1</a:t>
            </a:r>
            <a:endParaRPr lang="zh-TW" altLang="en-US"/>
          </a:p>
        </p:txBody>
      </p:sp>
      <p:sp>
        <p:nvSpPr>
          <p:cNvPr id="4" name="投影片編號版面配置區 3"/>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81585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94405"/>
            <a:ext cx="2256235" cy="1678517"/>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AAE428C-2FE3-45AA-9F1C-F9AAC873A469}" type="datetime1">
              <a:rPr lang="zh-TW" altLang="en-US" smtClean="0"/>
              <a:t>2024/6/24</a:t>
            </a:fld>
            <a:endParaRPr lang="zh-TW" altLang="en-US"/>
          </a:p>
        </p:txBody>
      </p:sp>
      <p:sp>
        <p:nvSpPr>
          <p:cNvPr id="6" name="頁尾版面配置區 5"/>
          <p:cNvSpPr>
            <a:spLocks noGrp="1"/>
          </p:cNvSpPr>
          <p:nvPr>
            <p:ph type="ftr" sz="quarter" idx="11"/>
          </p:nvPr>
        </p:nvSpPr>
        <p:spPr/>
        <p:txBody>
          <a:bodyPr/>
          <a:lstStyle/>
          <a:p>
            <a:r>
              <a:rPr lang="en-US" altLang="zh-TW"/>
              <a:t>1</a:t>
            </a:r>
            <a:endParaRPr lang="zh-TW" altLang="en-US"/>
          </a:p>
        </p:txBody>
      </p:sp>
      <p:sp>
        <p:nvSpPr>
          <p:cNvPr id="7" name="投影片編號版面配置區 6"/>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129287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934200"/>
            <a:ext cx="4114800" cy="818622"/>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77B3AB02-9064-43E1-AC22-287B7C39BA7A}" type="datetime1">
              <a:rPr lang="zh-TW" altLang="en-US" smtClean="0"/>
              <a:t>2024/6/24</a:t>
            </a:fld>
            <a:endParaRPr lang="zh-TW" altLang="en-US"/>
          </a:p>
        </p:txBody>
      </p:sp>
      <p:sp>
        <p:nvSpPr>
          <p:cNvPr id="6" name="頁尾版面配置區 5"/>
          <p:cNvSpPr>
            <a:spLocks noGrp="1"/>
          </p:cNvSpPr>
          <p:nvPr>
            <p:ph type="ftr" sz="quarter" idx="11"/>
          </p:nvPr>
        </p:nvSpPr>
        <p:spPr/>
        <p:txBody>
          <a:bodyPr/>
          <a:lstStyle/>
          <a:p>
            <a:r>
              <a:rPr lang="en-US" altLang="zh-TW"/>
              <a:t>1</a:t>
            </a:r>
            <a:endParaRPr lang="zh-TW" altLang="en-US"/>
          </a:p>
        </p:txBody>
      </p:sp>
      <p:sp>
        <p:nvSpPr>
          <p:cNvPr id="7" name="投影片編號版面配置區 6"/>
          <p:cNvSpPr>
            <a:spLocks noGrp="1"/>
          </p:cNvSpPr>
          <p:nvPr>
            <p:ph type="sldNum" sz="quarter" idx="12"/>
          </p:nvPr>
        </p:nvSpPr>
        <p:spPr/>
        <p:txBody>
          <a:body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260405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90BC-5503-474A-A5FA-C63E7217A510}" type="datetime1">
              <a:rPr lang="zh-TW" altLang="en-US" smtClean="0"/>
              <a:t>2024/6/24</a:t>
            </a:fld>
            <a:endParaRPr lang="zh-TW" altLang="en-US"/>
          </a:p>
        </p:txBody>
      </p:sp>
      <p:sp>
        <p:nvSpPr>
          <p:cNvPr id="5" name="頁尾版面配置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TW"/>
              <a:t>1</a:t>
            </a:r>
            <a:endParaRPr lang="zh-TW" altLang="en-US"/>
          </a:p>
        </p:txBody>
      </p:sp>
      <p:sp>
        <p:nvSpPr>
          <p:cNvPr id="6" name="投影片編號版面配置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DEDB624-1B36-4FA3-9EB5-AA76405925E3}" type="slidenum">
              <a:rPr lang="zh-TW" altLang="en-US" smtClean="0"/>
              <a:t>‹#›</a:t>
            </a:fld>
            <a:endParaRPr lang="zh-TW" altLang="en-US"/>
          </a:p>
        </p:txBody>
      </p:sp>
    </p:spTree>
    <p:extLst>
      <p:ext uri="{BB962C8B-B14F-4D97-AF65-F5344CB8AC3E}">
        <p14:creationId xmlns:p14="http://schemas.microsoft.com/office/powerpoint/2010/main" val="24369745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890"/>
            <a:ext cx="6858000" cy="1654813"/>
          </a:xfrm>
          <a:prstGeom prst="rect">
            <a:avLst/>
          </a:prstGeom>
          <a:noFill/>
        </p:spPr>
      </p:pic>
      <p:sp>
        <p:nvSpPr>
          <p:cNvPr id="5" name="矩形 4"/>
          <p:cNvSpPr/>
          <p:nvPr/>
        </p:nvSpPr>
        <p:spPr>
          <a:xfrm>
            <a:off x="2262066" y="665322"/>
            <a:ext cx="4493538" cy="83099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TW" alt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標楷體" pitchFamily="65" charset="-120"/>
                <a:ea typeface="標楷體" pitchFamily="65" charset="-120"/>
              </a:rPr>
              <a:t>發崛高師電子報</a:t>
            </a:r>
          </a:p>
        </p:txBody>
      </p:sp>
      <p:grpSp>
        <p:nvGrpSpPr>
          <p:cNvPr id="8" name="群組 7"/>
          <p:cNvGrpSpPr/>
          <p:nvPr/>
        </p:nvGrpSpPr>
        <p:grpSpPr>
          <a:xfrm>
            <a:off x="4965700" y="35041"/>
            <a:ext cx="1874013" cy="581512"/>
            <a:chOff x="4901593" y="812165"/>
            <a:chExt cx="1590647" cy="581513"/>
          </a:xfrm>
        </p:grpSpPr>
        <p:sp>
          <p:nvSpPr>
            <p:cNvPr id="11" name="AutoShape 6"/>
            <p:cNvSpPr>
              <a:spLocks noChangeArrowheads="1"/>
            </p:cNvSpPr>
            <p:nvPr/>
          </p:nvSpPr>
          <p:spPr bwMode="invGray">
            <a:xfrm>
              <a:off x="4905688" y="812165"/>
              <a:ext cx="1586552" cy="573852"/>
            </a:xfrm>
            <a:prstGeom prst="roundRect">
              <a:avLst>
                <a:gd name="adj" fmla="val 13745"/>
              </a:avLst>
            </a:prstGeom>
            <a:noFill/>
            <a:ln w="38100">
              <a:solidFill>
                <a:srgbClr val="007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rgbClr val="FF0000"/>
                </a:solidFill>
                <a:effectLst/>
                <a:uLnTx/>
                <a:uFillTx/>
              </a:endParaRPr>
            </a:p>
          </p:txBody>
        </p:sp>
        <p:sp>
          <p:nvSpPr>
            <p:cNvPr id="12" name="矩形 11"/>
            <p:cNvSpPr/>
            <p:nvPr/>
          </p:nvSpPr>
          <p:spPr>
            <a:xfrm>
              <a:off x="4901593" y="839679"/>
              <a:ext cx="1590647" cy="553999"/>
            </a:xfrm>
            <a:prstGeom prst="rect">
              <a:avLst/>
            </a:prstGeom>
            <a:no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研究發展處</a:t>
              </a:r>
              <a:endParaRPr kumimoji="0" lang="en-US" altLang="zh-TW"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期數：第六十三期</a:t>
              </a:r>
              <a:endParaRPr kumimoji="0" lang="en-US" altLang="zh-TW"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中華民國</a:t>
              </a:r>
              <a:r>
                <a:rPr kumimoji="0" lang="en-US" altLang="zh-TW"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113</a:t>
              </a: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年</a:t>
              </a:r>
              <a:r>
                <a:rPr kumimoji="0" lang="en-US" altLang="zh-TW"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6</a:t>
              </a: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月</a:t>
              </a:r>
              <a:r>
                <a:rPr kumimoji="0" lang="en-US" altLang="zh-TW"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25</a:t>
              </a:r>
              <a:r>
                <a:rPr kumimoji="0" lang="zh-TW" altLang="en-US" sz="1000" b="1" i="0" u="none" strike="noStrike" kern="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rPr>
                <a:t>日</a:t>
              </a:r>
            </a:p>
          </p:txBody>
        </p:sp>
      </p:grpSp>
      <p:grpSp>
        <p:nvGrpSpPr>
          <p:cNvPr id="106" name="群組 105"/>
          <p:cNvGrpSpPr/>
          <p:nvPr/>
        </p:nvGrpSpPr>
        <p:grpSpPr>
          <a:xfrm>
            <a:off x="168531" y="1694293"/>
            <a:ext cx="3138549" cy="613705"/>
            <a:chOff x="2366963" y="1818159"/>
            <a:chExt cx="4619625" cy="742479"/>
          </a:xfrm>
        </p:grpSpPr>
        <p:sp>
          <p:nvSpPr>
            <p:cNvPr id="85" name="AutoShape 391"/>
            <p:cNvSpPr>
              <a:spLocks noChangeArrowheads="1"/>
            </p:cNvSpPr>
            <p:nvPr/>
          </p:nvSpPr>
          <p:spPr bwMode="gray">
            <a:xfrm>
              <a:off x="2451100" y="1962150"/>
              <a:ext cx="4435475" cy="598488"/>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6" name="Text Box 326"/>
            <p:cNvSpPr txBox="1">
              <a:spLocks noChangeArrowheads="1"/>
            </p:cNvSpPr>
            <p:nvPr/>
          </p:nvSpPr>
          <p:spPr bwMode="gray">
            <a:xfrm>
              <a:off x="2981315" y="2012738"/>
              <a:ext cx="3433763" cy="475466"/>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kumimoji="1" lang="zh-TW" altLang="zh-TW" sz="2000" b="1" dirty="0">
                  <a:latin typeface="標楷體" pitchFamily="65" charset="-120"/>
                  <a:ea typeface="標楷體" pitchFamily="65" charset="-120"/>
                  <a:cs typeface="Aharoni" pitchFamily="2" charset="-79"/>
                </a:rPr>
                <a:t>研究資源彙整</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87" name="Oval 381"/>
            <p:cNvSpPr>
              <a:spLocks noChangeArrowheads="1"/>
            </p:cNvSpPr>
            <p:nvPr/>
          </p:nvSpPr>
          <p:spPr bwMode="gray">
            <a:xfrm>
              <a:off x="2366963" y="1818159"/>
              <a:ext cx="600074" cy="517052"/>
            </a:xfrm>
            <a:prstGeom prst="ellipse">
              <a:avLst/>
            </a:prstGeom>
            <a:solidFill>
              <a:srgbClr val="0091D2">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8" name="Text Box 380"/>
            <p:cNvSpPr txBox="1">
              <a:spLocks noChangeArrowheads="1"/>
            </p:cNvSpPr>
            <p:nvPr/>
          </p:nvSpPr>
          <p:spPr bwMode="gray">
            <a:xfrm>
              <a:off x="2405072" y="1922216"/>
              <a:ext cx="531809" cy="29259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zh-TW" sz="1000" b="0" i="0" u="none" strike="noStrike" kern="0" cap="none" spc="0" normalizeH="0" baseline="0" noProof="0" dirty="0">
                  <a:ln>
                    <a:noFill/>
                  </a:ln>
                  <a:solidFill>
                    <a:srgbClr val="FFFFFF"/>
                  </a:solidFill>
                  <a:effectLst/>
                  <a:uLnTx/>
                  <a:uFillTx/>
                  <a:latin typeface="Verdana" pitchFamily="34" charset="0"/>
                  <a:ea typeface="新細明體" charset="-120"/>
                </a:rPr>
                <a:t>01</a:t>
              </a:r>
            </a:p>
          </p:txBody>
        </p:sp>
        <p:sp>
          <p:nvSpPr>
            <p:cNvPr id="101" name="Oval 405"/>
            <p:cNvSpPr>
              <a:spLocks noChangeArrowheads="1"/>
            </p:cNvSpPr>
            <p:nvPr/>
          </p:nvSpPr>
          <p:spPr bwMode="gray">
            <a:xfrm>
              <a:off x="6637339" y="2068513"/>
              <a:ext cx="349249" cy="286229"/>
            </a:xfrm>
            <a:prstGeom prst="ellipse">
              <a:avLst/>
            </a:prstGeom>
            <a:solidFill>
              <a:srgbClr val="0091D2">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grpSp>
        <p:nvGrpSpPr>
          <p:cNvPr id="2" name="群組 1"/>
          <p:cNvGrpSpPr/>
          <p:nvPr/>
        </p:nvGrpSpPr>
        <p:grpSpPr>
          <a:xfrm>
            <a:off x="225693" y="2316757"/>
            <a:ext cx="6327507" cy="6874867"/>
            <a:chOff x="138236" y="2655809"/>
            <a:chExt cx="6463348" cy="6063980"/>
          </a:xfrm>
        </p:grpSpPr>
        <p:sp>
          <p:nvSpPr>
            <p:cNvPr id="47" name="AutoShape 16"/>
            <p:cNvSpPr>
              <a:spLocks noChangeArrowheads="1"/>
            </p:cNvSpPr>
            <p:nvPr/>
          </p:nvSpPr>
          <p:spPr bwMode="auto">
            <a:xfrm>
              <a:off x="138236" y="2814913"/>
              <a:ext cx="6463348" cy="5904876"/>
            </a:xfrm>
            <a:prstGeom prst="roundRect">
              <a:avLst>
                <a:gd name="adj" fmla="val 4690"/>
              </a:avLst>
            </a:prstGeom>
            <a:noFill/>
            <a:ln w="57150">
              <a:solidFill>
                <a:srgbClr val="9EBE36"/>
              </a:solidFill>
              <a:round/>
              <a:headEnd/>
              <a:tailEnd/>
            </a:ln>
            <a:effectLst/>
            <a:extLst>
              <a:ext uri="{909E8E84-426E-40DD-AFC4-6F175D3DCCD1}">
                <a14:hiddenFill xmlns:a14="http://schemas.microsoft.com/office/drawing/2010/main">
                  <a:solidFill>
                    <a:srgbClr val="D2D8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48" name="AutoShape 17"/>
            <p:cNvSpPr>
              <a:spLocks noChangeArrowheads="1"/>
            </p:cNvSpPr>
            <p:nvPr/>
          </p:nvSpPr>
          <p:spPr bwMode="gray">
            <a:xfrm>
              <a:off x="631720" y="2695853"/>
              <a:ext cx="1868622" cy="251691"/>
            </a:xfrm>
            <a:prstGeom prst="roundRect">
              <a:avLst>
                <a:gd name="adj" fmla="val 50000"/>
              </a:avLst>
            </a:prstGeom>
            <a:gradFill rotWithShape="1">
              <a:gsLst>
                <a:gs pos="0">
                  <a:srgbClr val="9EBE36">
                    <a:gamma/>
                    <a:shade val="38824"/>
                    <a:invGamma/>
                  </a:srgbClr>
                </a:gs>
                <a:gs pos="50000">
                  <a:srgbClr val="9EBE36"/>
                </a:gs>
                <a:gs pos="100000">
                  <a:srgbClr val="9EBE36">
                    <a:gamma/>
                    <a:shade val="38824"/>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50" name="AutoShape 19"/>
            <p:cNvSpPr>
              <a:spLocks noChangeArrowheads="1"/>
            </p:cNvSpPr>
            <p:nvPr/>
          </p:nvSpPr>
          <p:spPr bwMode="auto">
            <a:xfrm flipH="1">
              <a:off x="764080" y="2748186"/>
              <a:ext cx="142047" cy="133758"/>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51" name="Text Box 20"/>
            <p:cNvSpPr txBox="1">
              <a:spLocks noChangeArrowheads="1"/>
            </p:cNvSpPr>
            <p:nvPr/>
          </p:nvSpPr>
          <p:spPr bwMode="gray">
            <a:xfrm>
              <a:off x="909619" y="2655809"/>
              <a:ext cx="1312823" cy="268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defTabSz="914400" eaLnBrk="0" fontAlgn="base" hangingPunct="0">
                <a:spcBef>
                  <a:spcPct val="0"/>
                </a:spcBef>
                <a:spcAft>
                  <a:spcPct val="0"/>
                </a:spcAft>
              </a:pPr>
              <a:r>
                <a:rPr lang="zh-TW" altLang="en-US" sz="1400" b="1" dirty="0">
                  <a:solidFill>
                    <a:srgbClr val="FFFFFF"/>
                  </a:solidFill>
                  <a:latin typeface="標楷體" pitchFamily="65" charset="-120"/>
                  <a:ea typeface="標楷體" pitchFamily="65" charset="-120"/>
                </a:rPr>
                <a:t>學術研究組</a:t>
              </a:r>
              <a:endParaRPr lang="en-US" altLang="zh-TW" sz="1400" b="1" dirty="0">
                <a:solidFill>
                  <a:srgbClr val="FFFFFF"/>
                </a:solidFill>
                <a:latin typeface="標楷體" pitchFamily="65" charset="-120"/>
                <a:ea typeface="標楷體" pitchFamily="65" charset="-120"/>
              </a:endParaRPr>
            </a:p>
          </p:txBody>
        </p:sp>
      </p:grpSp>
      <p:pic>
        <p:nvPicPr>
          <p:cNvPr id="15" name="圖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1" y="1"/>
            <a:ext cx="2612141" cy="859538"/>
          </a:xfrm>
          <a:prstGeom prst="rect">
            <a:avLst/>
          </a:prstGeom>
        </p:spPr>
      </p:pic>
      <p:sp>
        <p:nvSpPr>
          <p:cNvPr id="10" name="矩形 9"/>
          <p:cNvSpPr/>
          <p:nvPr/>
        </p:nvSpPr>
        <p:spPr>
          <a:xfrm>
            <a:off x="383168" y="2762270"/>
            <a:ext cx="6012555" cy="6260175"/>
          </a:xfrm>
          <a:prstGeom prst="rect">
            <a:avLst/>
          </a:prstGeom>
        </p:spPr>
        <p:txBody>
          <a:bodyPr wrap="square">
            <a:spAutoFit/>
          </a:bodyPr>
          <a:lstStyle/>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國科會函文檢送</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年度「原子能科技學術合作研究計畫」申請案。有意申請教師，請於</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24</a:t>
            </a:r>
            <a:r>
              <a:rPr lang="zh-TW" altLang="en-US" sz="1200" kern="0" dirty="0">
                <a:latin typeface="標楷體" panose="03000509000000000000" pitchFamily="65" charset="-120"/>
                <a:ea typeface="標楷體" panose="03000509000000000000" pitchFamily="65" charset="-120"/>
              </a:rPr>
              <a:t>日中午前線上傳送完成，並事先知會本處線上設定截止日期。</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臺北市政府研究發展考核委員會函文檢送臺北市政府獎勵研究報告運用資料徵件相關宣傳文件。參獎研究報告之類型為刊登於國際或國內具審查機制專業性學術期刊之論文、各大專院校之碩博士論文、</a:t>
            </a:r>
            <a:r>
              <a:rPr lang="zh-TW" altLang="en-US" sz="1200" kern="0">
                <a:latin typeface="標楷體" panose="03000509000000000000" pitchFamily="65" charset="-120"/>
                <a:ea typeface="標楷體" panose="03000509000000000000" pitchFamily="65" charset="-120"/>
              </a:rPr>
              <a:t>針對特定主題</a:t>
            </a:r>
            <a:r>
              <a:rPr lang="zh-TW" altLang="en-US" sz="1200" kern="0" dirty="0">
                <a:latin typeface="標楷體" panose="03000509000000000000" pitchFamily="65" charset="-120"/>
                <a:ea typeface="標楷體" panose="03000509000000000000" pitchFamily="65" charset="-120"/>
              </a:rPr>
              <a:t>所企劃撰寫之專書，或至少</a:t>
            </a:r>
            <a:r>
              <a:rPr lang="en-US" altLang="zh-TW" sz="1200" kern="0" dirty="0">
                <a:latin typeface="標楷體" panose="03000509000000000000" pitchFamily="65" charset="-120"/>
                <a:ea typeface="標楷體" panose="03000509000000000000" pitchFamily="65" charset="-120"/>
              </a:rPr>
              <a:t>2</a:t>
            </a:r>
            <a:r>
              <a:rPr lang="zh-TW" altLang="en-US" sz="1200" kern="0" dirty="0">
                <a:latin typeface="標楷體" panose="03000509000000000000" pitchFamily="65" charset="-120"/>
                <a:ea typeface="標楷體" panose="03000509000000000000" pitchFamily="65" charset="-120"/>
              </a:rPr>
              <a:t>萬字以上之研究報告（若屬無既定格式之</a:t>
            </a:r>
            <a:r>
              <a:rPr lang="en-US" altLang="zh-TW" sz="1200" kern="0" dirty="0">
                <a:latin typeface="標楷體" panose="03000509000000000000" pitchFamily="65" charset="-120"/>
                <a:ea typeface="標楷體" panose="03000509000000000000" pitchFamily="65" charset="-120"/>
              </a:rPr>
              <a:t>2</a:t>
            </a:r>
            <a:r>
              <a:rPr lang="zh-TW" altLang="en-US" sz="1200" kern="0" dirty="0">
                <a:latin typeface="標楷體" panose="03000509000000000000" pitchFamily="65" charset="-120"/>
                <a:ea typeface="標楷體" panose="03000509000000000000" pitchFamily="65" charset="-120"/>
              </a:rPr>
              <a:t>萬字以上者，須製作封面及目錄）。另有關作業期程、審查標準及參獎格式等請詳參作業要點，亦可至本會官網參考歷年參獎作品 （首頁 熱門 服務 臺北市政府獎勵研究報告運用資料，網址： </a:t>
            </a:r>
            <a:r>
              <a:rPr lang="en-US" altLang="zh-TW" sz="1200" kern="0" dirty="0">
                <a:latin typeface="標楷體" panose="03000509000000000000" pitchFamily="65" charset="-120"/>
                <a:ea typeface="標楷體" panose="03000509000000000000" pitchFamily="65" charset="-120"/>
              </a:rPr>
              <a:t>https://rdec.gov.taipei/News_Content.aspx? n=F5702E09C9B011E9&amp;sms=40C86180686507FA&amp;s=2243482B0 D70F80A</a:t>
            </a:r>
            <a:r>
              <a:rPr lang="zh-TW" altLang="en-US" sz="1200" kern="0" dirty="0">
                <a:latin typeface="標楷體" panose="03000509000000000000" pitchFamily="65" charset="-120"/>
                <a:ea typeface="標楷體" panose="03000509000000000000" pitchFamily="65" charset="-120"/>
              </a:rPr>
              <a:t>），另請注意作品限於前一年度</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日至當年度</a:t>
            </a:r>
            <a:r>
              <a:rPr lang="en-US" altLang="zh-TW" sz="1200" kern="0" dirty="0">
                <a:latin typeface="標楷體" panose="03000509000000000000" pitchFamily="65" charset="-120"/>
                <a:ea typeface="標楷體" panose="03000509000000000000" pitchFamily="65" charset="-120"/>
              </a:rPr>
              <a:t>6 </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30</a:t>
            </a:r>
            <a:r>
              <a:rPr lang="zh-TW" altLang="en-US" sz="1200" kern="0" dirty="0">
                <a:latin typeface="標楷體" panose="03000509000000000000" pitchFamily="65" charset="-120"/>
                <a:ea typeface="標楷體" panose="03000509000000000000" pitchFamily="65" charset="-120"/>
              </a:rPr>
              <a:t>日前所發表者。本年度報名期間為</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日起至</a:t>
            </a:r>
            <a:r>
              <a:rPr lang="en-US" altLang="zh-TW" sz="1200" kern="0" dirty="0">
                <a:latin typeface="標楷體" panose="03000509000000000000" pitchFamily="65" charset="-120"/>
                <a:ea typeface="標楷體" panose="03000509000000000000" pitchFamily="65" charset="-120"/>
              </a:rPr>
              <a:t>31</a:t>
            </a:r>
            <a:r>
              <a:rPr lang="zh-TW" altLang="en-US" sz="1200" kern="0" dirty="0">
                <a:latin typeface="標楷體" panose="03000509000000000000" pitchFamily="65" charset="-120"/>
                <a:ea typeface="標楷體" panose="03000509000000000000" pitchFamily="65" charset="-120"/>
              </a:rPr>
              <a:t>日止（以郵戳為憑）。</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國科會函文檢送「</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年度全國性學術團體辦理學術推廣業務計畫補助」申請案。有意申請者，請於</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8</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日中午前線上傳送完成，並事先知會本處線上設定截止日期。</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國科會函文與匈牙利科學院</a:t>
            </a:r>
            <a:r>
              <a:rPr lang="en-US" altLang="zh-TW" sz="1200" kern="0" dirty="0">
                <a:latin typeface="標楷體" panose="03000509000000000000" pitchFamily="65" charset="-120"/>
                <a:ea typeface="標楷體" panose="03000509000000000000" pitchFamily="65" charset="-120"/>
              </a:rPr>
              <a:t>(HAS)</a:t>
            </a:r>
            <a:r>
              <a:rPr lang="zh-TW" altLang="en-US" sz="1200" kern="0" dirty="0">
                <a:latin typeface="標楷體" panose="03000509000000000000" pitchFamily="65" charset="-120"/>
                <a:ea typeface="標楷體" panose="03000509000000000000" pitchFamily="65" charset="-120"/>
              </a:rPr>
              <a:t>共同徵求「</a:t>
            </a:r>
            <a:r>
              <a:rPr lang="en-US" altLang="zh-TW" sz="1200" kern="0" dirty="0">
                <a:latin typeface="標楷體" panose="03000509000000000000" pitchFamily="65" charset="-120"/>
                <a:ea typeface="標楷體" panose="03000509000000000000" pitchFamily="65" charset="-120"/>
              </a:rPr>
              <a:t>2025-2026</a:t>
            </a:r>
            <a:r>
              <a:rPr lang="zh-TW" altLang="en-US" sz="1200" kern="0" dirty="0">
                <a:latin typeface="標楷體" panose="03000509000000000000" pitchFamily="65" charset="-120"/>
                <a:ea typeface="標楷體" panose="03000509000000000000" pitchFamily="65" charset="-120"/>
              </a:rPr>
              <a:t>年雙邊合作人員交流</a:t>
            </a:r>
            <a:r>
              <a:rPr lang="en-US" altLang="zh-TW" sz="1200" kern="0" dirty="0">
                <a:latin typeface="標楷體" panose="03000509000000000000" pitchFamily="65" charset="-120"/>
                <a:ea typeface="標楷體" panose="03000509000000000000" pitchFamily="65" charset="-120"/>
              </a:rPr>
              <a:t>(PPP)</a:t>
            </a:r>
            <a:r>
              <a:rPr lang="zh-TW" altLang="en-US" sz="1200" kern="0" dirty="0">
                <a:latin typeface="標楷體" panose="03000509000000000000" pitchFamily="65" charset="-120"/>
                <a:ea typeface="標楷體" panose="03000509000000000000" pitchFamily="65" charset="-120"/>
              </a:rPr>
              <a:t>計畫」案。因匈方作業不及，截止收件期限延長至</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9</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30</a:t>
            </a:r>
            <a:r>
              <a:rPr lang="zh-TW" altLang="en-US" sz="1200" kern="0" dirty="0">
                <a:latin typeface="標楷體" panose="03000509000000000000" pitchFamily="65" charset="-120"/>
                <a:ea typeface="標楷體" panose="03000509000000000000" pitchFamily="65" charset="-120"/>
              </a:rPr>
              <a:t>日。有意申請教師，請於</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9</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26</a:t>
            </a:r>
            <a:r>
              <a:rPr lang="zh-TW" altLang="en-US" sz="1200" kern="0" dirty="0">
                <a:latin typeface="標楷體" panose="03000509000000000000" pitchFamily="65" charset="-120"/>
                <a:ea typeface="標楷體" panose="03000509000000000000" pitchFamily="65" charset="-120"/>
              </a:rPr>
              <a:t>日中午前線上傳送完成，並事先知會本處線上設定截止日期。</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國家科學及技術委員會函轉公益財團法人日本台灣交流協會</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下稱交流協會</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年度出席國際學術會議經費資助」相關訊息。自</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4</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日至</a:t>
            </a:r>
            <a:r>
              <a:rPr lang="en-US" altLang="zh-TW" sz="1200" kern="0" dirty="0">
                <a:latin typeface="標楷體" panose="03000509000000000000" pitchFamily="65" charset="-120"/>
                <a:ea typeface="標楷體" panose="03000509000000000000" pitchFamily="65" charset="-120"/>
              </a:rPr>
              <a:t>2025</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3</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31</a:t>
            </a:r>
            <a:r>
              <a:rPr lang="zh-TW" altLang="en-US" sz="1200" kern="0" dirty="0">
                <a:latin typeface="標楷體" panose="03000509000000000000" pitchFamily="65" charset="-120"/>
                <a:ea typeface="標楷體" panose="03000509000000000000" pitchFamily="65" charset="-120"/>
              </a:rPr>
              <a:t>日期間，於日本及台灣以外地區所舉辦之國際學術會議、論壇、研討會及研究集會等學術活動，並符合條件者。第二回資助計畫，申請截止日為</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21</a:t>
            </a:r>
            <a:r>
              <a:rPr lang="zh-TW" altLang="en-US" sz="1200" kern="0" dirty="0">
                <a:latin typeface="標楷體" panose="03000509000000000000" pitchFamily="65" charset="-120"/>
                <a:ea typeface="標楷體" panose="03000509000000000000" pitchFamily="65" charset="-120"/>
              </a:rPr>
              <a:t>日，請參閱</a:t>
            </a:r>
            <a:r>
              <a:rPr lang="en-US" altLang="zh-TW" sz="1200" kern="0" dirty="0">
                <a:latin typeface="標楷體" panose="03000509000000000000" pitchFamily="65" charset="-120"/>
                <a:ea typeface="標楷體" panose="03000509000000000000" pitchFamily="65" charset="-120"/>
              </a:rPr>
              <a:t>https://www.koryu.or.jp/tw/business/study/presentation/application/</a:t>
            </a:r>
            <a:r>
              <a:rPr lang="zh-TW" altLang="en-US" sz="1200" kern="0" dirty="0">
                <a:latin typeface="標楷體" panose="03000509000000000000" pitchFamily="65" charset="-120"/>
                <a:ea typeface="標楷體" panose="03000509000000000000" pitchFamily="65" charset="-120"/>
              </a:rPr>
              <a:t>。</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國科會函文檢送</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年度「補助科學與技術人員國外短期研究」申請案。自</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a:t>
            </a:r>
            <a:r>
              <a:rPr lang="zh-TW" altLang="en-US" sz="1200" kern="0" dirty="0">
                <a:latin typeface="標楷體" panose="03000509000000000000" pitchFamily="65" charset="-120"/>
                <a:ea typeface="標楷體" panose="03000509000000000000" pitchFamily="65" charset="-120"/>
              </a:rPr>
              <a:t>日起受理申請，有意申請教師請於</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30</a:t>
            </a:r>
            <a:r>
              <a:rPr lang="zh-TW" altLang="en-US" sz="1200" kern="0" dirty="0">
                <a:latin typeface="標楷體" panose="03000509000000000000" pitchFamily="65" charset="-120"/>
                <a:ea typeface="標楷體" panose="03000509000000000000" pitchFamily="65" charset="-120"/>
              </a:rPr>
              <a:t>日下班前線上傳送完成，並事先知會本處。</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臺灣自學力培育推廣學會來函檢送「</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自學力培育推廣相關碩博士優秀論文獎」徵文實施辦法。申請時間</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即日起至</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8</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31</a:t>
            </a:r>
            <a:r>
              <a:rPr lang="zh-TW" altLang="en-US" sz="1200" kern="0" dirty="0">
                <a:latin typeface="標楷體" panose="03000509000000000000" pitchFamily="65" charset="-120"/>
                <a:ea typeface="標楷體" panose="03000509000000000000" pitchFamily="65" charset="-120"/>
              </a:rPr>
              <a:t>日， 請填寫線上報名表單 </a:t>
            </a:r>
            <a:r>
              <a:rPr lang="en-US" altLang="zh-TW" sz="1200" kern="0" dirty="0">
                <a:latin typeface="標楷體" panose="03000509000000000000" pitchFamily="65" charset="-120"/>
                <a:ea typeface="標楷體" panose="03000509000000000000" pitchFamily="65" charset="-120"/>
              </a:rPr>
              <a:t>https://forms.gle/kNgojhDHp7funp6PA</a:t>
            </a:r>
            <a:r>
              <a:rPr lang="zh-TW" altLang="en-US" sz="1200" kern="0" dirty="0">
                <a:latin typeface="標楷體" panose="03000509000000000000" pitchFamily="65" charset="-120"/>
                <a:ea typeface="標楷體" panose="03000509000000000000" pitchFamily="65" charset="-120"/>
              </a:rPr>
              <a:t>上傳應備文件，紙本資料須一併郵寄。</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國家鐵道博物館籌備處函文檢送</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年度「國家鐵道博物館籌備處博碩士論文研究獎助要點」。申請受理時間為</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日起至</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31</a:t>
            </a:r>
            <a:r>
              <a:rPr lang="zh-TW" altLang="en-US" sz="1200" kern="0" dirty="0">
                <a:latin typeface="標楷體" panose="03000509000000000000" pitchFamily="65" charset="-120"/>
                <a:ea typeface="標楷體" panose="03000509000000000000" pitchFamily="65" charset="-120"/>
              </a:rPr>
              <a:t>日，文化部獎補助資訊網，網址：</a:t>
            </a:r>
            <a:r>
              <a:rPr lang="en-US" altLang="zh-TW" sz="1200" kern="0" dirty="0">
                <a:latin typeface="標楷體" panose="03000509000000000000" pitchFamily="65" charset="-120"/>
                <a:ea typeface="標楷體" panose="03000509000000000000" pitchFamily="65" charset="-120"/>
              </a:rPr>
              <a:t>https://reurl.cc/qVvlG3</a:t>
            </a:r>
            <a:r>
              <a:rPr lang="zh-TW" altLang="en-US" sz="1200" kern="0" dirty="0">
                <a:latin typeface="標楷體" panose="03000509000000000000" pitchFamily="65" charset="-120"/>
                <a:ea typeface="標楷體" panose="03000509000000000000" pitchFamily="65" charset="-120"/>
              </a:rPr>
              <a:t>。</a:t>
            </a:r>
            <a:endParaRPr lang="en-US" altLang="zh-TW" sz="1200" kern="0" dirty="0">
              <a:latin typeface="標楷體" panose="03000509000000000000" pitchFamily="65" charset="-120"/>
              <a:ea typeface="標楷體" panose="03000509000000000000" pitchFamily="65" charset="-120"/>
            </a:endParaRPr>
          </a:p>
        </p:txBody>
      </p:sp>
      <p:sp>
        <p:nvSpPr>
          <p:cNvPr id="3" name="頁尾版面配置區 2"/>
          <p:cNvSpPr>
            <a:spLocks noGrp="1"/>
          </p:cNvSpPr>
          <p:nvPr>
            <p:ph type="ftr" sz="quarter" idx="11"/>
          </p:nvPr>
        </p:nvSpPr>
        <p:spPr>
          <a:xfrm>
            <a:off x="2221230" y="9456757"/>
            <a:ext cx="2171700" cy="322197"/>
          </a:xfrm>
        </p:spPr>
        <p:txBody>
          <a:bodyPr/>
          <a:lstStyle/>
          <a:p>
            <a:r>
              <a:rPr lang="en-US" altLang="zh-TW" dirty="0"/>
              <a:t>1</a:t>
            </a:r>
            <a:endParaRPr lang="zh-TW" altLang="en-US" dirty="0"/>
          </a:p>
        </p:txBody>
      </p:sp>
      <p:sp>
        <p:nvSpPr>
          <p:cNvPr id="29" name="AutoShape 19"/>
          <p:cNvSpPr>
            <a:spLocks noChangeArrowheads="1"/>
          </p:cNvSpPr>
          <p:nvPr/>
        </p:nvSpPr>
        <p:spPr bwMode="auto">
          <a:xfrm flipH="1">
            <a:off x="2242078" y="2391640"/>
            <a:ext cx="146756" cy="147398"/>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4602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群組 105"/>
          <p:cNvGrpSpPr/>
          <p:nvPr/>
        </p:nvGrpSpPr>
        <p:grpSpPr>
          <a:xfrm>
            <a:off x="58057" y="491795"/>
            <a:ext cx="3138549" cy="613705"/>
            <a:chOff x="2366963" y="1818159"/>
            <a:chExt cx="4619625" cy="742479"/>
          </a:xfrm>
        </p:grpSpPr>
        <p:sp>
          <p:nvSpPr>
            <p:cNvPr id="85" name="AutoShape 391"/>
            <p:cNvSpPr>
              <a:spLocks noChangeArrowheads="1"/>
            </p:cNvSpPr>
            <p:nvPr/>
          </p:nvSpPr>
          <p:spPr bwMode="gray">
            <a:xfrm>
              <a:off x="2451100" y="1962150"/>
              <a:ext cx="4435475" cy="598488"/>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6" name="Text Box 326"/>
            <p:cNvSpPr txBox="1">
              <a:spLocks noChangeArrowheads="1"/>
            </p:cNvSpPr>
            <p:nvPr/>
          </p:nvSpPr>
          <p:spPr bwMode="gray">
            <a:xfrm>
              <a:off x="2981315" y="2012738"/>
              <a:ext cx="3433763" cy="475466"/>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kumimoji="1" lang="zh-TW" altLang="zh-TW" sz="2000" b="1" dirty="0">
                  <a:latin typeface="標楷體" pitchFamily="65" charset="-120"/>
                  <a:ea typeface="標楷體" pitchFamily="65" charset="-120"/>
                  <a:cs typeface="Aharoni" pitchFamily="2" charset="-79"/>
                </a:rPr>
                <a:t>研究資源彙整</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87" name="Oval 381"/>
            <p:cNvSpPr>
              <a:spLocks noChangeArrowheads="1"/>
            </p:cNvSpPr>
            <p:nvPr/>
          </p:nvSpPr>
          <p:spPr bwMode="gray">
            <a:xfrm>
              <a:off x="2366963" y="1818159"/>
              <a:ext cx="600074" cy="517052"/>
            </a:xfrm>
            <a:prstGeom prst="ellipse">
              <a:avLst/>
            </a:prstGeom>
            <a:solidFill>
              <a:srgbClr val="0091D2">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8" name="Text Box 380"/>
            <p:cNvSpPr txBox="1">
              <a:spLocks noChangeArrowheads="1"/>
            </p:cNvSpPr>
            <p:nvPr/>
          </p:nvSpPr>
          <p:spPr bwMode="gray">
            <a:xfrm>
              <a:off x="2405072" y="1922216"/>
              <a:ext cx="531809" cy="29259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zh-TW" sz="1000" b="0" i="0" u="none" strike="noStrike" kern="0" cap="none" spc="0" normalizeH="0" baseline="0" noProof="0" dirty="0">
                  <a:ln>
                    <a:noFill/>
                  </a:ln>
                  <a:solidFill>
                    <a:srgbClr val="FFFFFF"/>
                  </a:solidFill>
                  <a:effectLst/>
                  <a:uLnTx/>
                  <a:uFillTx/>
                  <a:latin typeface="Verdana" pitchFamily="34" charset="0"/>
                  <a:ea typeface="新細明體" charset="-120"/>
                </a:rPr>
                <a:t>01</a:t>
              </a:r>
            </a:p>
          </p:txBody>
        </p:sp>
        <p:sp>
          <p:nvSpPr>
            <p:cNvPr id="101" name="Oval 405"/>
            <p:cNvSpPr>
              <a:spLocks noChangeArrowheads="1"/>
            </p:cNvSpPr>
            <p:nvPr/>
          </p:nvSpPr>
          <p:spPr bwMode="gray">
            <a:xfrm>
              <a:off x="6637339" y="2068513"/>
              <a:ext cx="349249" cy="286229"/>
            </a:xfrm>
            <a:prstGeom prst="ellipse">
              <a:avLst/>
            </a:prstGeom>
            <a:solidFill>
              <a:srgbClr val="0091D2">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sp>
        <p:nvSpPr>
          <p:cNvPr id="3" name="頁尾版面配置區 2"/>
          <p:cNvSpPr>
            <a:spLocks noGrp="1"/>
          </p:cNvSpPr>
          <p:nvPr>
            <p:ph type="ftr" sz="quarter" idx="11"/>
          </p:nvPr>
        </p:nvSpPr>
        <p:spPr>
          <a:xfrm>
            <a:off x="2229690" y="9509195"/>
            <a:ext cx="2171700" cy="293915"/>
          </a:xfrm>
        </p:spPr>
        <p:txBody>
          <a:bodyPr/>
          <a:lstStyle/>
          <a:p>
            <a:r>
              <a:rPr lang="en-US" altLang="zh-TW" dirty="0"/>
              <a:t>2</a:t>
            </a:r>
            <a:endParaRPr lang="zh-TW" altLang="en-US" dirty="0"/>
          </a:p>
        </p:txBody>
      </p:sp>
      <p:grpSp>
        <p:nvGrpSpPr>
          <p:cNvPr id="16" name="群組 15"/>
          <p:cNvGrpSpPr/>
          <p:nvPr/>
        </p:nvGrpSpPr>
        <p:grpSpPr>
          <a:xfrm>
            <a:off x="368568" y="4211624"/>
            <a:ext cx="6276072" cy="5078680"/>
            <a:chOff x="497276" y="4869368"/>
            <a:chExt cx="6002050" cy="66335491"/>
          </a:xfrm>
        </p:grpSpPr>
        <p:grpSp>
          <p:nvGrpSpPr>
            <p:cNvPr id="17" name="群組 16"/>
            <p:cNvGrpSpPr/>
            <p:nvPr/>
          </p:nvGrpSpPr>
          <p:grpSpPr>
            <a:xfrm>
              <a:off x="497276" y="4869368"/>
              <a:ext cx="6002050" cy="66335491"/>
              <a:chOff x="556547" y="851891"/>
              <a:chExt cx="5887995" cy="56110687"/>
            </a:xfrm>
          </p:grpSpPr>
          <p:sp>
            <p:nvSpPr>
              <p:cNvPr id="19" name="AutoShape 4"/>
              <p:cNvSpPr>
                <a:spLocks noChangeArrowheads="1"/>
              </p:cNvSpPr>
              <p:nvPr/>
            </p:nvSpPr>
            <p:spPr bwMode="auto">
              <a:xfrm>
                <a:off x="556547" y="2647623"/>
                <a:ext cx="5887995" cy="54314955"/>
              </a:xfrm>
              <a:prstGeom prst="roundRect">
                <a:avLst>
                  <a:gd name="adj" fmla="val 4690"/>
                </a:avLst>
              </a:prstGeom>
              <a:noFill/>
              <a:ln w="57150">
                <a:solidFill>
                  <a:srgbClr val="0099FF"/>
                </a:solidFill>
                <a:round/>
                <a:headEnd/>
                <a:tailEnd/>
              </a:ln>
              <a:effectLst/>
              <a:extLst>
                <a:ext uri="{909E8E84-426E-40DD-AFC4-6F175D3DCCD1}">
                  <a14:hiddenFill xmlns:a14="http://schemas.microsoft.com/office/drawing/2010/main">
                    <a:solidFill>
                      <a:srgbClr val="F1D08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20" name="AutoShape 5"/>
              <p:cNvSpPr>
                <a:spLocks noChangeArrowheads="1"/>
              </p:cNvSpPr>
              <p:nvPr/>
            </p:nvSpPr>
            <p:spPr bwMode="gray">
              <a:xfrm>
                <a:off x="822971" y="1502780"/>
                <a:ext cx="1955549" cy="2390063"/>
              </a:xfrm>
              <a:prstGeom prst="roundRect">
                <a:avLst>
                  <a:gd name="adj" fmla="val 50000"/>
                </a:avLst>
              </a:prstGeom>
              <a:gradFill rotWithShape="1">
                <a:gsLst>
                  <a:gs pos="0">
                    <a:srgbClr val="0099FF">
                      <a:gamma/>
                      <a:shade val="46275"/>
                      <a:invGamma/>
                    </a:srgbClr>
                  </a:gs>
                  <a:gs pos="50000">
                    <a:srgbClr val="0099FF"/>
                  </a:gs>
                  <a:gs pos="100000">
                    <a:srgbClr val="0099FF">
                      <a:gamma/>
                      <a:shade val="46275"/>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21" name="Text Box 13"/>
              <p:cNvSpPr txBox="1">
                <a:spLocks noChangeArrowheads="1"/>
              </p:cNvSpPr>
              <p:nvPr/>
            </p:nvSpPr>
            <p:spPr bwMode="gray">
              <a:xfrm>
                <a:off x="1223814" y="851891"/>
                <a:ext cx="1086507" cy="2425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defTabSz="914400" fontAlgn="base">
                  <a:spcBef>
                    <a:spcPct val="0"/>
                  </a:spcBef>
                  <a:spcAft>
                    <a:spcPct val="0"/>
                  </a:spcAft>
                </a:pPr>
                <a:r>
                  <a:rPr lang="zh-TW" altLang="en-US" sz="1400" b="1" dirty="0">
                    <a:solidFill>
                      <a:srgbClr val="FFFFFF"/>
                    </a:solidFill>
                    <a:latin typeface="標楷體" pitchFamily="65" charset="-120"/>
                    <a:ea typeface="標楷體" pitchFamily="65" charset="-120"/>
                  </a:rPr>
                  <a:t>產學合作組</a:t>
                </a:r>
                <a:endParaRPr lang="en-US" altLang="zh-TW" sz="1400" b="1" dirty="0">
                  <a:solidFill>
                    <a:srgbClr val="FFFFFF"/>
                  </a:solidFill>
                  <a:latin typeface="標楷體" pitchFamily="65" charset="-120"/>
                  <a:ea typeface="標楷體" pitchFamily="65" charset="-120"/>
                </a:endParaRPr>
              </a:p>
            </p:txBody>
          </p:sp>
          <p:sp>
            <p:nvSpPr>
              <p:cNvPr id="22" name="AutoShape 19"/>
              <p:cNvSpPr>
                <a:spLocks noChangeArrowheads="1"/>
              </p:cNvSpPr>
              <p:nvPr/>
            </p:nvSpPr>
            <p:spPr bwMode="auto">
              <a:xfrm flipH="1">
                <a:off x="982619" y="1896258"/>
                <a:ext cx="93505" cy="1502725"/>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29" name="AutoShape 19"/>
              <p:cNvSpPr>
                <a:spLocks noChangeArrowheads="1"/>
              </p:cNvSpPr>
              <p:nvPr/>
            </p:nvSpPr>
            <p:spPr bwMode="auto">
              <a:xfrm flipH="1">
                <a:off x="2507898" y="1983913"/>
                <a:ext cx="93505" cy="1415070"/>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sp>
          <p:nvSpPr>
            <p:cNvPr id="18" name="矩形 17"/>
            <p:cNvSpPr/>
            <p:nvPr/>
          </p:nvSpPr>
          <p:spPr>
            <a:xfrm>
              <a:off x="505307" y="11323517"/>
              <a:ext cx="5898118" cy="58036018"/>
            </a:xfrm>
            <a:prstGeom prst="rect">
              <a:avLst/>
            </a:prstGeom>
          </p:spPr>
          <p:txBody>
            <a:bodyPr wrap="square">
              <a:spAutoFit/>
            </a:bodyPr>
            <a:lstStyle/>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填報教育部貴校現行產學合作合約內容涉及土地或建物之情形，本校於規定期限內完成填報調查表</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連結網址：</a:t>
              </a:r>
              <a:r>
                <a:rPr lang="en-US" altLang="zh-TW" sz="1200" kern="0" dirty="0">
                  <a:latin typeface="標楷體" panose="03000509000000000000" pitchFamily="65" charset="-120"/>
                  <a:ea typeface="標楷體" panose="03000509000000000000" pitchFamily="65" charset="-120"/>
                </a:rPr>
                <a:t>https://forms.gle/npTWkpxFTYw2hVLCA)</a:t>
              </a:r>
              <a:r>
                <a:rPr lang="zh-TW" altLang="en-US" sz="1200" kern="0" dirty="0">
                  <a:latin typeface="標楷體" panose="03000509000000000000" pitchFamily="65" charset="-120"/>
                  <a:ea typeface="標楷體" panose="03000509000000000000" pitchFamily="65" charset="-120"/>
                </a:rPr>
                <a:t>。</a:t>
              </a:r>
            </a:p>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國家科學及技術委員會南部科學園區管理局函文檢送徵求</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年度「南部科學園區新興科技應用計畫」乙案，計畫公開徵求期程自即日起至</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31</a:t>
              </a:r>
              <a:r>
                <a:rPr lang="zh-TW" altLang="en-US" sz="1200" kern="0" dirty="0">
                  <a:latin typeface="標楷體" panose="03000509000000000000" pitchFamily="65" charset="-120"/>
                  <a:ea typeface="標楷體" panose="03000509000000000000" pitchFamily="65" charset="-120"/>
                </a:rPr>
                <a:t>日</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星期三</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下午</a:t>
              </a: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時止</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郵戳為憑</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，計畫執行期間分為</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年期及</a:t>
              </a:r>
              <a:r>
                <a:rPr lang="en-US" altLang="zh-TW" sz="1200" kern="0" dirty="0">
                  <a:latin typeface="標楷體" panose="03000509000000000000" pitchFamily="65" charset="-120"/>
                  <a:ea typeface="標楷體" panose="03000509000000000000" pitchFamily="65" charset="-120"/>
                </a:rPr>
                <a:t>2</a:t>
              </a:r>
              <a:r>
                <a:rPr lang="zh-TW" altLang="en-US" sz="1200" kern="0" dirty="0">
                  <a:latin typeface="標楷體" panose="03000509000000000000" pitchFamily="65" charset="-120"/>
                  <a:ea typeface="標楷體" panose="03000509000000000000" pitchFamily="65" charset="-120"/>
                </a:rPr>
                <a:t>年期，執行起始日均以</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日起算。</a:t>
              </a:r>
            </a:p>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國家科學及技術委員會新竹科學園區管理局函文檢送</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年度「科學園區新興科技應用計畫」乙案。計畫申請自</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3</a:t>
              </a:r>
              <a:r>
                <a:rPr lang="zh-TW" altLang="en-US" sz="1200" kern="0" dirty="0">
                  <a:latin typeface="標楷體" panose="03000509000000000000" pitchFamily="65" charset="-120"/>
                  <a:ea typeface="標楷體" panose="03000509000000000000" pitchFamily="65" charset="-120"/>
                </a:rPr>
                <a:t>日</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星期一</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起至同年</a:t>
              </a:r>
              <a:r>
                <a:rPr lang="en-US" altLang="zh-TW" sz="1200" kern="0" dirty="0">
                  <a:latin typeface="標楷體" panose="03000509000000000000" pitchFamily="65" charset="-120"/>
                  <a:ea typeface="標楷體" panose="03000509000000000000" pitchFamily="65" charset="-120"/>
                </a:rPr>
                <a:t>8</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a:t>
              </a:r>
              <a:r>
                <a:rPr lang="zh-TW" altLang="en-US" sz="1200" kern="0" dirty="0">
                  <a:latin typeface="標楷體" panose="03000509000000000000" pitchFamily="65" charset="-120"/>
                  <a:ea typeface="標楷體" panose="03000509000000000000" pitchFamily="65" charset="-120"/>
                </a:rPr>
                <a:t>日</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星期五</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截止受理申請。請逕至新竹科學園區管理局網站</a:t>
              </a:r>
              <a:r>
                <a:rPr lang="en-US" altLang="zh-TW" sz="1200" kern="0" dirty="0">
                  <a:latin typeface="標楷體" panose="03000509000000000000" pitchFamily="65" charset="-120"/>
                  <a:ea typeface="標楷體" panose="03000509000000000000" pitchFamily="65" charset="-120"/>
                </a:rPr>
                <a:t>(https://www.sipa.gov.tw)/</a:t>
              </a:r>
              <a:r>
                <a:rPr lang="zh-TW" altLang="en-US" sz="1200" kern="0" dirty="0">
                  <a:latin typeface="標楷體" panose="03000509000000000000" pitchFamily="65" charset="-120"/>
                  <a:ea typeface="標楷體" panose="03000509000000000000" pitchFamily="65" charset="-120"/>
                </a:rPr>
                <a:t>廠商服務</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研發及人培</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表單下載</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科學園區新興科技應用計畫</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申請階段項下載。</a:t>
              </a:r>
            </a:p>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文化部函文檢送「社造多元協力跨域共創補助作業要點」。補助作業將於文化部獎補助資訊網受理報名，線上申請期間自</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日至</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日止，補助規範及申請表件，可至本部獎補助資訊網站（</a:t>
              </a:r>
              <a:r>
                <a:rPr lang="en-US" altLang="zh-TW" sz="1200" kern="0" dirty="0">
                  <a:latin typeface="標楷體" panose="03000509000000000000" pitchFamily="65" charset="-120"/>
                  <a:ea typeface="標楷體" panose="03000509000000000000" pitchFamily="65" charset="-120"/>
                </a:rPr>
                <a:t>https://reurl.cc/9v6yjO</a:t>
              </a:r>
              <a:r>
                <a:rPr lang="zh-TW" altLang="en-US" sz="1200" kern="0" dirty="0">
                  <a:latin typeface="標楷體" panose="03000509000000000000" pitchFamily="65" charset="-120"/>
                  <a:ea typeface="標楷體" panose="03000509000000000000" pitchFamily="65" charset="-120"/>
                </a:rPr>
                <a:t>）查詢下載。</a:t>
              </a:r>
            </a:p>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台灣發明商品促進協會函文檢送參加「</a:t>
              </a:r>
              <a:r>
                <a:rPr lang="en-US" altLang="zh-TW" sz="1200" kern="0" dirty="0">
                  <a:latin typeface="標楷體" panose="03000509000000000000" pitchFamily="65" charset="-120"/>
                  <a:ea typeface="標楷體" panose="03000509000000000000" pitchFamily="65" charset="-120"/>
                </a:rPr>
                <a:t>2024</a:t>
              </a:r>
              <a:r>
                <a:rPr lang="zh-TW" altLang="en-US" sz="1200" kern="0" dirty="0">
                  <a:latin typeface="標楷體" panose="03000509000000000000" pitchFamily="65" charset="-120"/>
                  <a:ea typeface="標楷體" panose="03000509000000000000" pitchFamily="65" charset="-120"/>
                </a:rPr>
                <a:t>第</a:t>
              </a:r>
              <a:r>
                <a:rPr lang="en-US" altLang="zh-TW" sz="1200" kern="0" dirty="0">
                  <a:latin typeface="標楷體" panose="03000509000000000000" pitchFamily="65" charset="-120"/>
                  <a:ea typeface="標楷體" panose="03000509000000000000" pitchFamily="65" charset="-120"/>
                </a:rPr>
                <a:t>11</a:t>
              </a:r>
              <a:r>
                <a:rPr lang="zh-TW" altLang="en-US" sz="1200" kern="0" dirty="0">
                  <a:latin typeface="標楷體" panose="03000509000000000000" pitchFamily="65" charset="-120"/>
                  <a:ea typeface="標楷體" panose="03000509000000000000" pitchFamily="65" charset="-120"/>
                </a:rPr>
                <a:t>屆高雄國際發明暨設計展」。設計展將於</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12</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日至</a:t>
              </a:r>
              <a:r>
                <a:rPr lang="en-US" altLang="zh-TW" sz="1200" kern="0" dirty="0">
                  <a:latin typeface="標楷體" panose="03000509000000000000" pitchFamily="65" charset="-120"/>
                  <a:ea typeface="標楷體" panose="03000509000000000000" pitchFamily="65" charset="-120"/>
                </a:rPr>
                <a:t>12</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7</a:t>
              </a:r>
              <a:r>
                <a:rPr lang="zh-TW" altLang="en-US" sz="1200" kern="0" dirty="0">
                  <a:latin typeface="標楷體" panose="03000509000000000000" pitchFamily="65" charset="-120"/>
                  <a:ea typeface="標楷體" panose="03000509000000000000" pitchFamily="65" charset="-120"/>
                </a:rPr>
                <a:t>日在高雄展覽館舉辦，敬邀本校師生參賽，早鳥報名加碼專案，補助「曼谷國際發明展」參展費，即日起報名至</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10</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15</a:t>
              </a:r>
              <a:r>
                <a:rPr lang="zh-TW" altLang="en-US" sz="1200" kern="0" dirty="0">
                  <a:latin typeface="標楷體" panose="03000509000000000000" pitchFamily="65" charset="-120"/>
                  <a:ea typeface="標楷體" panose="03000509000000000000" pitchFamily="65" charset="-120"/>
                </a:rPr>
                <a:t>日止。</a:t>
              </a:r>
            </a:p>
            <a:p>
              <a:pPr marL="228600" lvl="0" indent="-228600" defTabSz="914400" fontAlgn="base">
                <a:lnSpc>
                  <a:spcPts val="1400"/>
                </a:lnSpc>
                <a:spcBef>
                  <a:spcPct val="20000"/>
                </a:spcBef>
                <a:spcAft>
                  <a:spcPct val="0"/>
                </a:spcAft>
                <a:buFont typeface="+mj-ea"/>
                <a:buAutoNum type="ea1ChtPeriod"/>
              </a:pPr>
              <a:r>
                <a:rPr lang="zh-TW" altLang="en-US" sz="1200" kern="0" dirty="0">
                  <a:latin typeface="標楷體" panose="03000509000000000000" pitchFamily="65" charset="-120"/>
                  <a:ea typeface="標楷體" panose="03000509000000000000" pitchFamily="65" charset="-120"/>
                </a:rPr>
                <a:t>中華民國自來水協會籌備委員會函文說明「第</a:t>
              </a:r>
              <a:r>
                <a:rPr lang="en-US" altLang="zh-TW" sz="1200" kern="0" dirty="0">
                  <a:latin typeface="標楷體" panose="03000509000000000000" pitchFamily="65" charset="-120"/>
                  <a:ea typeface="標楷體" panose="03000509000000000000" pitchFamily="65" charset="-120"/>
                </a:rPr>
                <a:t>41</a:t>
              </a:r>
              <a:r>
                <a:rPr lang="zh-TW" altLang="en-US" sz="1200" kern="0" dirty="0">
                  <a:latin typeface="標楷體" panose="03000509000000000000" pitchFamily="65" charset="-120"/>
                  <a:ea typeface="標楷體" panose="03000509000000000000" pitchFamily="65" charset="-120"/>
                </a:rPr>
                <a:t>屆自來水研究發表會」乙案。發表會時間：</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11</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14</a:t>
              </a:r>
              <a:r>
                <a:rPr lang="zh-TW" altLang="en-US" sz="1200" kern="0" dirty="0">
                  <a:latin typeface="標楷體" panose="03000509000000000000" pitchFamily="65" charset="-120"/>
                  <a:ea typeface="標楷體" panose="03000509000000000000" pitchFamily="65" charset="-120"/>
                </a:rPr>
                <a:t>日</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星期四</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，地點：輔仁大學濟時樓舉行。有關自來水研究發表會最新資訊，請至自來水協會網站參閱，</a:t>
              </a:r>
              <a:r>
                <a:rPr lang="en-US" altLang="zh-TW" sz="1200" kern="0" dirty="0">
                  <a:latin typeface="標楷體" panose="03000509000000000000" pitchFamily="65" charset="-120"/>
                  <a:ea typeface="標楷體" panose="03000509000000000000" pitchFamily="65" charset="-120"/>
                </a:rPr>
                <a:t>https://www.ctwwa.org.tw/</a:t>
              </a:r>
              <a:r>
                <a:rPr lang="zh-TW" altLang="en-US" sz="1200" kern="0" dirty="0">
                  <a:latin typeface="標楷體" panose="03000509000000000000" pitchFamily="65" charset="-120"/>
                  <a:ea typeface="標楷體" panose="03000509000000000000" pitchFamily="65" charset="-120"/>
                </a:rPr>
                <a:t>最新消息或至台灣自來水公司第十二區管理處網站下載，網址：</a:t>
              </a:r>
              <a:r>
                <a:rPr lang="en-US" altLang="zh-TW" sz="1200" kern="0" dirty="0">
                  <a:latin typeface="標楷體" panose="03000509000000000000" pitchFamily="65" charset="-120"/>
                  <a:ea typeface="標楷體" panose="03000509000000000000" pitchFamily="65" charset="-120"/>
                </a:rPr>
                <a:t>https://www.water.gov.tw/dist12/</a:t>
              </a:r>
              <a:r>
                <a:rPr lang="zh-TW" altLang="en-US" sz="1200" kern="0" dirty="0">
                  <a:latin typeface="標楷體" panose="03000509000000000000" pitchFamily="65" charset="-120"/>
                  <a:ea typeface="標楷體" panose="03000509000000000000" pitchFamily="65" charset="-120"/>
                </a:rPr>
                <a:t>訊息公告</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本處新聞。</a:t>
              </a:r>
              <a:endParaRPr lang="en-US" altLang="zh-TW" sz="1200" kern="0" dirty="0">
                <a:latin typeface="標楷體" panose="03000509000000000000" pitchFamily="65" charset="-120"/>
                <a:ea typeface="標楷體" panose="03000509000000000000" pitchFamily="65" charset="-120"/>
              </a:endParaRPr>
            </a:p>
            <a:p>
              <a:pPr marL="228600" lvl="0" indent="-228600" defTabSz="914400" fontAlgn="base">
                <a:lnSpc>
                  <a:spcPts val="1400"/>
                </a:lnSpc>
                <a:spcBef>
                  <a:spcPct val="20000"/>
                </a:spcBef>
                <a:spcAft>
                  <a:spcPct val="0"/>
                </a:spcAft>
                <a:buFont typeface="+mj-ea"/>
                <a:buAutoNum type="ea1ChtPeriod"/>
              </a:pPr>
              <a:r>
                <a:rPr lang="zh-TW" altLang="en-US" sz="1200" dirty="0">
                  <a:latin typeface="Times New Roman" pitchFamily="18" charset="0"/>
                  <a:ea typeface="標楷體" pitchFamily="65" charset="-120"/>
                  <a:cs typeface="Times New Roman" pitchFamily="18" charset="0"/>
                </a:rPr>
                <a:t>國家科學及技術委員會函文檢送「建置功能性磁振造影儀及共同使用服務計畫」乙案。計畫申請時間：</a:t>
              </a:r>
              <a:r>
                <a:rPr lang="en-US" altLang="zh-TW" sz="1200" dirty="0">
                  <a:latin typeface="Times New Roman" pitchFamily="18" charset="0"/>
                  <a:ea typeface="標楷體" pitchFamily="65" charset="-120"/>
                  <a:cs typeface="Times New Roman" pitchFamily="18" charset="0"/>
                </a:rPr>
                <a:t>113</a:t>
              </a:r>
              <a:r>
                <a:rPr lang="zh-TW" altLang="en-US" sz="1200" dirty="0">
                  <a:latin typeface="Times New Roman" pitchFamily="18" charset="0"/>
                  <a:ea typeface="標楷體" pitchFamily="65" charset="-120"/>
                  <a:cs typeface="Times New Roman" pitchFamily="18" charset="0"/>
                </a:rPr>
                <a:t>年</a:t>
              </a:r>
              <a:r>
                <a:rPr lang="en-US" altLang="zh-TW" sz="1200" dirty="0">
                  <a:latin typeface="Times New Roman" pitchFamily="18" charset="0"/>
                  <a:ea typeface="標楷體" pitchFamily="65" charset="-120"/>
                  <a:cs typeface="Times New Roman" pitchFamily="18" charset="0"/>
                </a:rPr>
                <a:t>7</a:t>
              </a:r>
              <a:r>
                <a:rPr lang="zh-TW" altLang="en-US" sz="1200" dirty="0">
                  <a:latin typeface="Times New Roman" pitchFamily="18" charset="0"/>
                  <a:ea typeface="標楷體" pitchFamily="65" charset="-120"/>
                  <a:cs typeface="Times New Roman" pitchFamily="18" charset="0"/>
                </a:rPr>
                <a:t>月</a:t>
              </a:r>
              <a:r>
                <a:rPr lang="en-US" altLang="zh-TW" sz="1200" dirty="0">
                  <a:latin typeface="Times New Roman" pitchFamily="18" charset="0"/>
                  <a:ea typeface="標楷體" pitchFamily="65" charset="-120"/>
                  <a:cs typeface="Times New Roman" pitchFamily="18" charset="0"/>
                </a:rPr>
                <a:t>05</a:t>
              </a:r>
              <a:r>
                <a:rPr lang="zh-TW" altLang="en-US" sz="1200" dirty="0">
                  <a:latin typeface="Times New Roman" pitchFamily="18" charset="0"/>
                  <a:ea typeface="標楷體" pitchFamily="65" charset="-120"/>
                  <a:cs typeface="Times New Roman" pitchFamily="18" charset="0"/>
                </a:rPr>
                <a:t>日</a:t>
              </a:r>
              <a:r>
                <a:rPr lang="en-US" altLang="zh-TW" sz="1200" dirty="0">
                  <a:latin typeface="Times New Roman" pitchFamily="18" charset="0"/>
                  <a:ea typeface="標楷體" pitchFamily="65" charset="-120"/>
                  <a:cs typeface="Times New Roman" pitchFamily="18" charset="0"/>
                </a:rPr>
                <a:t>(</a:t>
              </a:r>
              <a:r>
                <a:rPr lang="zh-TW" altLang="en-US" sz="1200" dirty="0">
                  <a:latin typeface="Times New Roman" pitchFamily="18" charset="0"/>
                  <a:ea typeface="標楷體" pitchFamily="65" charset="-120"/>
                  <a:cs typeface="Times New Roman" pitchFamily="18" charset="0"/>
                </a:rPr>
                <a:t>星期五</a:t>
              </a:r>
              <a:r>
                <a:rPr lang="en-US" altLang="zh-TW" sz="1200" dirty="0">
                  <a:latin typeface="Times New Roman" pitchFamily="18" charset="0"/>
                  <a:ea typeface="標楷體" pitchFamily="65" charset="-120"/>
                  <a:cs typeface="Times New Roman" pitchFamily="18" charset="0"/>
                </a:rPr>
                <a:t>)</a:t>
              </a:r>
              <a:r>
                <a:rPr lang="zh-TW" altLang="en-US" sz="1200" dirty="0">
                  <a:latin typeface="Times New Roman" pitchFamily="18" charset="0"/>
                  <a:ea typeface="標楷體" pitchFamily="65" charset="-120"/>
                  <a:cs typeface="Times New Roman" pitchFamily="18" charset="0"/>
                </a:rPr>
                <a:t>前依徵求公告檢附相關文件備函提出申請，計畫相關徵求公於國科會網站</a:t>
              </a:r>
              <a:r>
                <a:rPr lang="en-US" altLang="zh-TW" sz="1200" dirty="0">
                  <a:latin typeface="Times New Roman" pitchFamily="18" charset="0"/>
                  <a:ea typeface="標楷體" pitchFamily="65" charset="-120"/>
                  <a:cs typeface="Times New Roman" pitchFamily="18" charset="0"/>
                </a:rPr>
                <a:t>(http://www.nstc.gov.tw)</a:t>
              </a:r>
              <a:r>
                <a:rPr lang="zh-TW" altLang="en-US" sz="1200" dirty="0">
                  <a:latin typeface="Times New Roman" pitchFamily="18" charset="0"/>
                  <a:ea typeface="標楷體" pitchFamily="65" charset="-120"/>
                  <a:cs typeface="Times New Roman" pitchFamily="18" charset="0"/>
                </a:rPr>
                <a:t>。</a:t>
              </a:r>
            </a:p>
          </p:txBody>
        </p:sp>
      </p:grpSp>
      <p:grpSp>
        <p:nvGrpSpPr>
          <p:cNvPr id="23" name="群組 22">
            <a:extLst>
              <a:ext uri="{FF2B5EF4-FFF2-40B4-BE49-F238E27FC236}">
                <a16:creationId xmlns:a16="http://schemas.microsoft.com/office/drawing/2014/main" id="{B7BD06E0-C364-4B8A-9240-780760515448}"/>
              </a:ext>
            </a:extLst>
          </p:cNvPr>
          <p:cNvGrpSpPr/>
          <p:nvPr/>
        </p:nvGrpSpPr>
        <p:grpSpPr>
          <a:xfrm>
            <a:off x="313365" y="1077312"/>
            <a:ext cx="6222598" cy="2859687"/>
            <a:chOff x="156386" y="5152"/>
            <a:chExt cx="6387727" cy="30895818"/>
          </a:xfrm>
        </p:grpSpPr>
        <p:sp>
          <p:nvSpPr>
            <p:cNvPr id="24" name="AutoShape 8">
              <a:extLst>
                <a:ext uri="{FF2B5EF4-FFF2-40B4-BE49-F238E27FC236}">
                  <a16:creationId xmlns:a16="http://schemas.microsoft.com/office/drawing/2014/main" id="{B9F01E12-3B5F-4F4D-BE9A-5850E3D44D12}"/>
                </a:ext>
              </a:extLst>
            </p:cNvPr>
            <p:cNvSpPr>
              <a:spLocks noChangeArrowheads="1"/>
            </p:cNvSpPr>
            <p:nvPr/>
          </p:nvSpPr>
          <p:spPr bwMode="auto">
            <a:xfrm>
              <a:off x="156386" y="1666773"/>
              <a:ext cx="6387727" cy="29234197"/>
            </a:xfrm>
            <a:prstGeom prst="roundRect">
              <a:avLst>
                <a:gd name="adj" fmla="val 4690"/>
              </a:avLst>
            </a:prstGeom>
            <a:noFill/>
            <a:ln w="57150">
              <a:solidFill>
                <a:srgbClr val="009999"/>
              </a:solidFill>
              <a:round/>
              <a:headEnd/>
              <a:tailEnd/>
            </a:ln>
            <a:effectLst/>
            <a:extLst>
              <a:ext uri="{909E8E84-426E-40DD-AFC4-6F175D3DCCD1}">
                <a14:hiddenFill xmlns:a14="http://schemas.microsoft.com/office/drawing/2010/main">
                  <a:solidFill>
                    <a:srgbClr val="6FC5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25" name="AutoShape 9">
              <a:extLst>
                <a:ext uri="{FF2B5EF4-FFF2-40B4-BE49-F238E27FC236}">
                  <a16:creationId xmlns:a16="http://schemas.microsoft.com/office/drawing/2014/main" id="{75EEE0AD-9058-419A-9AE5-5BE0139A3EA4}"/>
                </a:ext>
              </a:extLst>
            </p:cNvPr>
            <p:cNvSpPr>
              <a:spLocks noChangeArrowheads="1"/>
            </p:cNvSpPr>
            <p:nvPr/>
          </p:nvSpPr>
          <p:spPr bwMode="gray">
            <a:xfrm>
              <a:off x="586039" y="839241"/>
              <a:ext cx="2009828" cy="2024567"/>
            </a:xfrm>
            <a:prstGeom prst="roundRect">
              <a:avLst>
                <a:gd name="adj" fmla="val 50000"/>
              </a:avLst>
            </a:prstGeom>
            <a:gradFill rotWithShape="1">
              <a:gsLst>
                <a:gs pos="0">
                  <a:srgbClr val="009999">
                    <a:gamma/>
                    <a:shade val="46275"/>
                    <a:invGamma/>
                  </a:srgbClr>
                </a:gs>
                <a:gs pos="50000">
                  <a:srgbClr val="009999"/>
                </a:gs>
                <a:gs pos="100000">
                  <a:srgbClr val="0099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26" name="Text Box 14">
              <a:extLst>
                <a:ext uri="{FF2B5EF4-FFF2-40B4-BE49-F238E27FC236}">
                  <a16:creationId xmlns:a16="http://schemas.microsoft.com/office/drawing/2014/main" id="{E2946275-2033-4363-9B3C-D34B7B0B7996}"/>
                </a:ext>
              </a:extLst>
            </p:cNvPr>
            <p:cNvSpPr txBox="1">
              <a:spLocks noChangeArrowheads="1"/>
            </p:cNvSpPr>
            <p:nvPr/>
          </p:nvSpPr>
          <p:spPr bwMode="gray">
            <a:xfrm>
              <a:off x="1034837" y="5152"/>
              <a:ext cx="995566" cy="129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defTabSz="914400" fontAlgn="base">
                <a:spcBef>
                  <a:spcPct val="0"/>
                </a:spcBef>
                <a:spcAft>
                  <a:spcPct val="0"/>
                </a:spcAft>
              </a:pPr>
              <a:r>
                <a:rPr lang="zh-TW" altLang="en-US" sz="1400" b="1" dirty="0">
                  <a:solidFill>
                    <a:srgbClr val="FFFFFF"/>
                  </a:solidFill>
                  <a:latin typeface="標楷體" pitchFamily="65" charset="-120"/>
                  <a:ea typeface="標楷體" pitchFamily="65" charset="-120"/>
                </a:rPr>
                <a:t>企劃組</a:t>
              </a:r>
              <a:endParaRPr lang="en-US" altLang="zh-TW" sz="1400" b="1" dirty="0">
                <a:solidFill>
                  <a:srgbClr val="FFFFFF"/>
                </a:solidFill>
                <a:latin typeface="標楷體" pitchFamily="65" charset="-120"/>
                <a:ea typeface="標楷體" pitchFamily="65" charset="-120"/>
              </a:endParaRPr>
            </a:p>
          </p:txBody>
        </p:sp>
        <p:sp>
          <p:nvSpPr>
            <p:cNvPr id="27" name="Text Box 23">
              <a:extLst>
                <a:ext uri="{FF2B5EF4-FFF2-40B4-BE49-F238E27FC236}">
                  <a16:creationId xmlns:a16="http://schemas.microsoft.com/office/drawing/2014/main" id="{19DDEA5C-074F-48CE-A11C-7FDD1B56A1DD}"/>
                </a:ext>
              </a:extLst>
            </p:cNvPr>
            <p:cNvSpPr txBox="1">
              <a:spLocks noChangeArrowheads="1"/>
            </p:cNvSpPr>
            <p:nvPr/>
          </p:nvSpPr>
          <p:spPr bwMode="auto">
            <a:xfrm>
              <a:off x="218666" y="4130984"/>
              <a:ext cx="6196536" cy="24728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22</a:t>
              </a:r>
              <a:r>
                <a:rPr lang="zh-TW" altLang="en-US" sz="1200" kern="0" dirty="0">
                  <a:latin typeface="標楷體" panose="03000509000000000000" pitchFamily="65" charset="-120"/>
                  <a:ea typeface="標楷體" panose="03000509000000000000" pitchFamily="65" charset="-120"/>
                </a:rPr>
                <a:t>日檢送本校</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學年設立「高齡服務事業經營學士原住民專班」申請相關資料至教育部。</a:t>
              </a: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23</a:t>
              </a:r>
              <a:r>
                <a:rPr lang="zh-TW" altLang="en-US" sz="1200" kern="0" dirty="0">
                  <a:latin typeface="標楷體" panose="03000509000000000000" pitchFamily="65" charset="-120"/>
                  <a:ea typeface="標楷體" panose="03000509000000000000" pitchFamily="65" charset="-120"/>
                </a:rPr>
                <a:t>日檢送本校申請</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年以華會友</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非洲菁英人才培育計畫</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「短期專題研習學分班」申請計畫書相關資料至教育部。</a:t>
              </a: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5</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28</a:t>
              </a:r>
              <a:r>
                <a:rPr lang="zh-TW" altLang="en-US" sz="1200" kern="0" dirty="0">
                  <a:latin typeface="標楷體" panose="03000509000000000000" pitchFamily="65" charset="-120"/>
                  <a:ea typeface="標楷體" panose="03000509000000000000" pitchFamily="65" charset="-120"/>
                </a:rPr>
                <a:t>日下午</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點</a:t>
              </a:r>
              <a:r>
                <a:rPr lang="en-US" altLang="zh-TW" sz="1200" kern="0" dirty="0">
                  <a:latin typeface="標楷體" panose="03000509000000000000" pitchFamily="65" charset="-120"/>
                  <a:ea typeface="標楷體" panose="03000509000000000000" pitchFamily="65" charset="-120"/>
                </a:rPr>
                <a:t>30</a:t>
              </a:r>
              <a:r>
                <a:rPr lang="zh-TW" altLang="en-US" sz="1200" kern="0" dirty="0">
                  <a:latin typeface="標楷體" panose="03000509000000000000" pitchFamily="65" charset="-120"/>
                  <a:ea typeface="標楷體" panose="03000509000000000000" pitchFamily="65" charset="-120"/>
                </a:rPr>
                <a:t>分於和平校區行政大樓</a:t>
              </a:r>
              <a:r>
                <a:rPr lang="en-US" altLang="zh-TW" sz="1200" kern="0" dirty="0">
                  <a:latin typeface="標楷體" panose="03000509000000000000" pitchFamily="65" charset="-120"/>
                  <a:ea typeface="標楷體" panose="03000509000000000000" pitchFamily="65" charset="-120"/>
                </a:rPr>
                <a:t>10</a:t>
              </a:r>
              <a:r>
                <a:rPr lang="zh-TW" altLang="en-US" sz="1200" kern="0" dirty="0">
                  <a:latin typeface="標楷體" panose="03000509000000000000" pitchFamily="65" charset="-120"/>
                  <a:ea typeface="標楷體" panose="03000509000000000000" pitchFamily="65" charset="-120"/>
                </a:rPr>
                <a:t>樓國際會議廳召開第</a:t>
              </a:r>
              <a:r>
                <a:rPr lang="en-US" altLang="zh-TW" sz="1200" kern="0" dirty="0">
                  <a:latin typeface="標楷體" panose="03000509000000000000" pitchFamily="65" charset="-120"/>
                  <a:ea typeface="標楷體" panose="03000509000000000000" pitchFamily="65" charset="-120"/>
                </a:rPr>
                <a:t>42</a:t>
              </a:r>
              <a:r>
                <a:rPr lang="zh-TW" altLang="en-US" sz="1200" kern="0" dirty="0">
                  <a:latin typeface="標楷體" panose="03000509000000000000" pitchFamily="65" charset="-120"/>
                  <a:ea typeface="標楷體" panose="03000509000000000000" pitchFamily="65" charset="-120"/>
                </a:rPr>
                <a:t>次校務發展委員會議。</a:t>
              </a: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11</a:t>
              </a:r>
              <a:r>
                <a:rPr lang="zh-TW" altLang="en-US" sz="1200" kern="0" dirty="0">
                  <a:latin typeface="標楷體" panose="03000509000000000000" pitchFamily="65" charset="-120"/>
                  <a:ea typeface="標楷體" panose="03000509000000000000" pitchFamily="65" charset="-120"/>
                </a:rPr>
                <a:t>日教育部人工智慧技術與應用領域系列課程計畫徵件公告。 </a:t>
              </a:r>
              <a:endParaRPr lang="en-US" altLang="zh-TW" sz="1200" kern="0" dirty="0">
                <a:latin typeface="標楷體" panose="03000509000000000000" pitchFamily="65" charset="-120"/>
                <a:ea typeface="標楷體" panose="03000509000000000000" pitchFamily="65" charset="-120"/>
              </a:endParaRP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12</a:t>
              </a:r>
              <a:r>
                <a:rPr lang="zh-TW" altLang="en-US" sz="1200" kern="0" dirty="0">
                  <a:latin typeface="標楷體" panose="03000509000000000000" pitchFamily="65" charset="-120"/>
                  <a:ea typeface="標楷體" panose="03000509000000000000" pitchFamily="65" charset="-120"/>
                </a:rPr>
                <a:t>日教育部</a:t>
              </a:r>
              <a:r>
                <a:rPr lang="en-US" altLang="zh-TW" sz="1200" kern="0" dirty="0">
                  <a:latin typeface="標楷體" panose="03000509000000000000" pitchFamily="65" charset="-120"/>
                  <a:ea typeface="標楷體" panose="03000509000000000000" pitchFamily="65" charset="-120"/>
                </a:rPr>
                <a:t>114</a:t>
              </a:r>
              <a:r>
                <a:rPr lang="zh-TW" altLang="en-US" sz="1200" kern="0" dirty="0">
                  <a:latin typeface="標楷體" panose="03000509000000000000" pitchFamily="65" charset="-120"/>
                  <a:ea typeface="標楷體" panose="03000509000000000000" pitchFamily="65" charset="-120"/>
                </a:rPr>
                <a:t>年度人文社科跨領域計畫徵件須知</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草案</a:t>
              </a:r>
              <a:r>
                <a:rPr lang="en-US" altLang="zh-TW" sz="1200" kern="0" dirty="0">
                  <a:latin typeface="標楷體" panose="03000509000000000000" pitchFamily="65" charset="-120"/>
                  <a:ea typeface="標楷體" panose="03000509000000000000" pitchFamily="65" charset="-120"/>
                </a:rPr>
                <a:t>)</a:t>
              </a:r>
              <a:r>
                <a:rPr lang="zh-TW" altLang="en-US" sz="1200" kern="0" dirty="0">
                  <a:latin typeface="標楷體" panose="03000509000000000000" pitchFamily="65" charset="-120"/>
                  <a:ea typeface="標楷體" panose="03000509000000000000" pitchFamily="65" charset="-120"/>
                </a:rPr>
                <a:t>說明會資訊公告。</a:t>
              </a: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13</a:t>
              </a:r>
              <a:r>
                <a:rPr lang="zh-TW" altLang="en-US" sz="1200" kern="0" dirty="0">
                  <a:latin typeface="標楷體" panose="03000509000000000000" pitchFamily="65" charset="-120"/>
                  <a:ea typeface="標楷體" panose="03000509000000000000" pitchFamily="65" charset="-120"/>
                </a:rPr>
                <a:t>日寄送本校申請「教育部博士生獎學金補助計畫」計畫書一式</a:t>
              </a:r>
              <a:r>
                <a:rPr lang="en-US" altLang="zh-TW" sz="1200" kern="0" dirty="0">
                  <a:latin typeface="標楷體" panose="03000509000000000000" pitchFamily="65" charset="-120"/>
                  <a:ea typeface="標楷體" panose="03000509000000000000" pitchFamily="65" charset="-120"/>
                </a:rPr>
                <a:t>1</a:t>
              </a:r>
              <a:r>
                <a:rPr lang="zh-TW" altLang="en-US" sz="1200" kern="0" dirty="0">
                  <a:latin typeface="標楷體" panose="03000509000000000000" pitchFamily="65" charset="-120"/>
                  <a:ea typeface="標楷體" panose="03000509000000000000" pitchFamily="65" charset="-120"/>
                </a:rPr>
                <a:t>份至教育部。</a:t>
              </a:r>
            </a:p>
            <a:p>
              <a:pPr marL="228600" indent="-228600" defTabSz="914400" fontAlgn="base">
                <a:lnSpc>
                  <a:spcPts val="1400"/>
                </a:lnSpc>
                <a:spcBef>
                  <a:spcPct val="20000"/>
                </a:spcBef>
                <a:spcAft>
                  <a:spcPct val="0"/>
                </a:spcAft>
                <a:buFont typeface="+mj-ea"/>
                <a:buAutoNum type="ea1ChtPeriod"/>
              </a:pP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13</a:t>
              </a:r>
              <a:r>
                <a:rPr lang="zh-TW" altLang="en-US" sz="1200" kern="0" dirty="0">
                  <a:latin typeface="標楷體" panose="03000509000000000000" pitchFamily="65" charset="-120"/>
                  <a:ea typeface="標楷體" panose="03000509000000000000" pitchFamily="65" charset="-120"/>
                </a:rPr>
                <a:t>日公告教育部辦理</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學年度「教育部補助大專校院氣候變遷教學活動計畫」，調整延後申請截止日為</a:t>
              </a:r>
              <a:r>
                <a:rPr lang="en-US" altLang="zh-TW" sz="1200" kern="0" dirty="0">
                  <a:latin typeface="標楷體" panose="03000509000000000000" pitchFamily="65" charset="-120"/>
                  <a:ea typeface="標楷體" panose="03000509000000000000" pitchFamily="65" charset="-120"/>
                </a:rPr>
                <a:t>113</a:t>
              </a:r>
              <a:r>
                <a:rPr lang="zh-TW" altLang="en-US" sz="1200" kern="0" dirty="0">
                  <a:latin typeface="標楷體" panose="03000509000000000000" pitchFamily="65" charset="-120"/>
                  <a:ea typeface="標楷體" panose="03000509000000000000" pitchFamily="65" charset="-120"/>
                </a:rPr>
                <a:t>年</a:t>
              </a:r>
              <a:r>
                <a:rPr lang="en-US" altLang="zh-TW" sz="1200" kern="0" dirty="0">
                  <a:latin typeface="標楷體" panose="03000509000000000000" pitchFamily="65" charset="-120"/>
                  <a:ea typeface="標楷體" panose="03000509000000000000" pitchFamily="65" charset="-120"/>
                </a:rPr>
                <a:t>6</a:t>
              </a:r>
              <a:r>
                <a:rPr lang="zh-TW" altLang="en-US" sz="1200" kern="0" dirty="0">
                  <a:latin typeface="標楷體" panose="03000509000000000000" pitchFamily="65" charset="-120"/>
                  <a:ea typeface="標楷體" panose="03000509000000000000" pitchFamily="65" charset="-120"/>
                </a:rPr>
                <a:t>月</a:t>
              </a:r>
              <a:r>
                <a:rPr lang="en-US" altLang="zh-TW" sz="1200" kern="0" dirty="0">
                  <a:latin typeface="標楷體" panose="03000509000000000000" pitchFamily="65" charset="-120"/>
                  <a:ea typeface="標楷體" panose="03000509000000000000" pitchFamily="65" charset="-120"/>
                </a:rPr>
                <a:t>20</a:t>
              </a:r>
              <a:r>
                <a:rPr lang="zh-TW" altLang="en-US" sz="1200" kern="0" dirty="0">
                  <a:latin typeface="標楷體" panose="03000509000000000000" pitchFamily="65" charset="-120"/>
                  <a:ea typeface="標楷體" panose="03000509000000000000" pitchFamily="65" charset="-120"/>
                </a:rPr>
                <a:t>日。</a:t>
              </a:r>
              <a:endParaRPr lang="en-US" altLang="zh-TW" sz="1200" kern="0" dirty="0">
                <a:latin typeface="標楷體" panose="03000509000000000000" pitchFamily="65" charset="-120"/>
                <a:ea typeface="標楷體" panose="03000509000000000000" pitchFamily="65" charset="-120"/>
              </a:endParaRPr>
            </a:p>
          </p:txBody>
        </p:sp>
        <p:sp>
          <p:nvSpPr>
            <p:cNvPr id="28" name="AutoShape 19">
              <a:extLst>
                <a:ext uri="{FF2B5EF4-FFF2-40B4-BE49-F238E27FC236}">
                  <a16:creationId xmlns:a16="http://schemas.microsoft.com/office/drawing/2014/main" id="{C0BAB17E-59CE-43E8-9A88-618F559D98E1}"/>
                </a:ext>
              </a:extLst>
            </p:cNvPr>
            <p:cNvSpPr>
              <a:spLocks noChangeArrowheads="1"/>
            </p:cNvSpPr>
            <p:nvPr/>
          </p:nvSpPr>
          <p:spPr bwMode="auto">
            <a:xfrm flipH="1">
              <a:off x="781138" y="1275168"/>
              <a:ext cx="157056" cy="1090124"/>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30" name="AutoShape 19">
              <a:extLst>
                <a:ext uri="{FF2B5EF4-FFF2-40B4-BE49-F238E27FC236}">
                  <a16:creationId xmlns:a16="http://schemas.microsoft.com/office/drawing/2014/main" id="{21C56F9E-7197-47C6-964B-322DA618AE8B}"/>
                </a:ext>
              </a:extLst>
            </p:cNvPr>
            <p:cNvSpPr>
              <a:spLocks noChangeArrowheads="1"/>
            </p:cNvSpPr>
            <p:nvPr/>
          </p:nvSpPr>
          <p:spPr bwMode="auto">
            <a:xfrm flipH="1">
              <a:off x="2371812" y="1250176"/>
              <a:ext cx="131022" cy="1107730"/>
            </a:xfrm>
            <a:prstGeom prst="octagon">
              <a:avLst>
                <a:gd name="adj" fmla="val 29287"/>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9413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181389" y="185899"/>
            <a:ext cx="3104896" cy="571972"/>
            <a:chOff x="2366963" y="3803402"/>
            <a:chExt cx="4619625" cy="679698"/>
          </a:xfrm>
        </p:grpSpPr>
        <p:sp>
          <p:nvSpPr>
            <p:cNvPr id="5" name="AutoShape 397"/>
            <p:cNvSpPr>
              <a:spLocks noChangeArrowheads="1"/>
            </p:cNvSpPr>
            <p:nvPr/>
          </p:nvSpPr>
          <p:spPr bwMode="gray">
            <a:xfrm>
              <a:off x="2451100" y="3884613"/>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398"/>
            <p:cNvSpPr txBox="1">
              <a:spLocks noChangeArrowheads="1"/>
            </p:cNvSpPr>
            <p:nvPr/>
          </p:nvSpPr>
          <p:spPr bwMode="gray">
            <a:xfrm>
              <a:off x="3060701" y="3963586"/>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r>
                <a:rPr kumimoji="1" lang="zh-TW" altLang="en-US" sz="2000" b="1" dirty="0">
                  <a:latin typeface="標楷體" pitchFamily="65" charset="-120"/>
                  <a:ea typeface="標楷體" pitchFamily="65" charset="-120"/>
                </a:rPr>
                <a:t>各學院研究目標</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7" name="Oval 399"/>
            <p:cNvSpPr>
              <a:spLocks noChangeArrowheads="1"/>
            </p:cNvSpPr>
            <p:nvPr/>
          </p:nvSpPr>
          <p:spPr bwMode="gray">
            <a:xfrm>
              <a:off x="2366963" y="3803402"/>
              <a:ext cx="600074" cy="454272"/>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 name="Text Box 400"/>
            <p:cNvSpPr txBox="1">
              <a:spLocks noChangeArrowheads="1"/>
            </p:cNvSpPr>
            <p:nvPr/>
          </p:nvSpPr>
          <p:spPr bwMode="gray">
            <a:xfrm>
              <a:off x="2386015" y="3877768"/>
              <a:ext cx="531810" cy="292593"/>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dirty="0">
                  <a:solidFill>
                    <a:srgbClr val="FFFFFF"/>
                  </a:solidFill>
                  <a:latin typeface="Verdana" pitchFamily="34" charset="0"/>
                  <a:ea typeface="新細明體" charset="-120"/>
                </a:rPr>
                <a:t>02</a:t>
              </a:r>
            </a:p>
          </p:txBody>
        </p:sp>
        <p:sp>
          <p:nvSpPr>
            <p:cNvPr id="9" name="Oval 407"/>
            <p:cNvSpPr>
              <a:spLocks noChangeArrowheads="1"/>
            </p:cNvSpPr>
            <p:nvPr/>
          </p:nvSpPr>
          <p:spPr bwMode="gray">
            <a:xfrm>
              <a:off x="6637338" y="3990975"/>
              <a:ext cx="349250" cy="358775"/>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215684862"/>
              </p:ext>
            </p:extLst>
          </p:nvPr>
        </p:nvGraphicFramePr>
        <p:xfrm>
          <a:off x="202728" y="917893"/>
          <a:ext cx="6495253" cy="7218392"/>
        </p:xfrm>
        <a:graphic>
          <a:graphicData uri="http://schemas.openxmlformats.org/drawingml/2006/table">
            <a:tbl>
              <a:tblPr firstRow="1" firstCol="1" bandRow="1">
                <a:tableStyleId>{5C22544A-7EE6-4342-B048-85BDC9FD1C3A}</a:tableStyleId>
              </a:tblPr>
              <a:tblGrid>
                <a:gridCol w="533609">
                  <a:extLst>
                    <a:ext uri="{9D8B030D-6E8A-4147-A177-3AD203B41FA5}">
                      <a16:colId xmlns:a16="http://schemas.microsoft.com/office/drawing/2014/main" val="20000"/>
                    </a:ext>
                  </a:extLst>
                </a:gridCol>
                <a:gridCol w="1737251">
                  <a:extLst>
                    <a:ext uri="{9D8B030D-6E8A-4147-A177-3AD203B41FA5}">
                      <a16:colId xmlns:a16="http://schemas.microsoft.com/office/drawing/2014/main" val="20001"/>
                    </a:ext>
                  </a:extLst>
                </a:gridCol>
                <a:gridCol w="2037316">
                  <a:extLst>
                    <a:ext uri="{9D8B030D-6E8A-4147-A177-3AD203B41FA5}">
                      <a16:colId xmlns:a16="http://schemas.microsoft.com/office/drawing/2014/main" val="20002"/>
                    </a:ext>
                  </a:extLst>
                </a:gridCol>
                <a:gridCol w="2187077">
                  <a:extLst>
                    <a:ext uri="{9D8B030D-6E8A-4147-A177-3AD203B41FA5}">
                      <a16:colId xmlns:a16="http://schemas.microsoft.com/office/drawing/2014/main" val="20003"/>
                    </a:ext>
                  </a:extLst>
                </a:gridCol>
              </a:tblGrid>
              <a:tr h="354647">
                <a:tc>
                  <a:txBody>
                    <a:bodyPr/>
                    <a:lstStyle/>
                    <a:p>
                      <a:pPr algn="ctr">
                        <a:spcAft>
                          <a:spcPts val="0"/>
                        </a:spcAft>
                      </a:pPr>
                      <a:r>
                        <a:rPr lang="zh-TW" sz="800" kern="100" dirty="0">
                          <a:effectLst/>
                          <a:latin typeface="+mn-ea"/>
                          <a:ea typeface="+mn-ea"/>
                        </a:rPr>
                        <a:t>學院</a:t>
                      </a:r>
                      <a:endParaRPr lang="zh-TW" sz="800" kern="100" dirty="0">
                        <a:effectLst/>
                        <a:latin typeface="+mn-ea"/>
                        <a:ea typeface="+mn-ea"/>
                        <a:cs typeface="Times New Roman"/>
                      </a:endParaRPr>
                    </a:p>
                  </a:txBody>
                  <a:tcPr marL="26455" marR="26455" marT="0" marB="0" anchor="ctr"/>
                </a:tc>
                <a:tc>
                  <a:txBody>
                    <a:bodyPr/>
                    <a:lstStyle/>
                    <a:p>
                      <a:pPr algn="ctr">
                        <a:spcAft>
                          <a:spcPts val="0"/>
                        </a:spcAft>
                      </a:pPr>
                      <a:r>
                        <a:rPr lang="zh-TW" sz="800" kern="100" dirty="0">
                          <a:effectLst/>
                          <a:latin typeface="+mn-ea"/>
                          <a:ea typeface="+mn-ea"/>
                        </a:rPr>
                        <a:t>產學、研發及技轉之目標</a:t>
                      </a:r>
                      <a:endParaRPr lang="zh-TW" sz="800" kern="100" dirty="0">
                        <a:effectLst/>
                        <a:latin typeface="+mn-ea"/>
                        <a:ea typeface="+mn-ea"/>
                        <a:cs typeface="Times New Roman"/>
                      </a:endParaRPr>
                    </a:p>
                  </a:txBody>
                  <a:tcPr marL="26455" marR="2645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26455" marR="26455" marT="0" marB="0" anchor="ctr"/>
                </a:tc>
                <a:tc>
                  <a:txBody>
                    <a:bodyPr/>
                    <a:lstStyle/>
                    <a:p>
                      <a:pPr algn="ctr">
                        <a:spcAft>
                          <a:spcPts val="0"/>
                        </a:spcAft>
                      </a:pPr>
                      <a:r>
                        <a:rPr lang="zh-TW" sz="800" kern="100" dirty="0">
                          <a:effectLst/>
                          <a:latin typeface="+mn-ea"/>
                          <a:ea typeface="+mn-ea"/>
                        </a:rPr>
                        <a:t>產學、研發及</a:t>
                      </a:r>
                      <a:r>
                        <a:rPr lang="zh-TW" sz="800" b="1" kern="100" dirty="0">
                          <a:solidFill>
                            <a:schemeClr val="lt1"/>
                          </a:solidFill>
                          <a:effectLst/>
                          <a:latin typeface="+mn-ea"/>
                          <a:ea typeface="+mn-ea"/>
                          <a:cs typeface="+mn-cs"/>
                        </a:rPr>
                        <a:t>技</a:t>
                      </a:r>
                      <a:r>
                        <a:rPr lang="zh-TW" sz="800" kern="100" dirty="0">
                          <a:effectLst/>
                          <a:latin typeface="+mn-ea"/>
                          <a:ea typeface="+mn-ea"/>
                        </a:rPr>
                        <a:t>轉成長之</a:t>
                      </a:r>
                      <a:r>
                        <a:rPr lang="en-US" sz="800" kern="100" dirty="0">
                          <a:effectLst/>
                          <a:latin typeface="+mn-ea"/>
                          <a:ea typeface="+mn-ea"/>
                        </a:rPr>
                        <a:t>KPI</a:t>
                      </a:r>
                      <a:endParaRPr lang="zh-TW" sz="800" kern="100" dirty="0">
                        <a:effectLst/>
                        <a:latin typeface="+mn-ea"/>
                        <a:ea typeface="+mn-ea"/>
                        <a:cs typeface="Times New Roman"/>
                      </a:endParaRPr>
                    </a:p>
                  </a:txBody>
                  <a:tcPr marL="26455" marR="26455" marT="0" marB="0" anchor="ctr"/>
                </a:tc>
                <a:extLst>
                  <a:ext uri="{0D108BD9-81ED-4DB2-BD59-A6C34878D82A}">
                    <a16:rowId xmlns:a16="http://schemas.microsoft.com/office/drawing/2014/main" val="10000"/>
                  </a:ext>
                </a:extLst>
              </a:tr>
              <a:tr h="3924300">
                <a:tc>
                  <a:txBody>
                    <a:bodyPr/>
                    <a:lstStyle/>
                    <a:p>
                      <a:pPr algn="ctr">
                        <a:spcAft>
                          <a:spcPts val="0"/>
                        </a:spcAft>
                      </a:pPr>
                      <a:r>
                        <a:rPr lang="zh-TW" sz="800" kern="100" dirty="0">
                          <a:effectLst/>
                          <a:latin typeface="+mn-ea"/>
                          <a:ea typeface="+mn-ea"/>
                        </a:rPr>
                        <a:t>教育學院</a:t>
                      </a:r>
                      <a:endParaRPr lang="zh-TW" sz="800" kern="100" dirty="0">
                        <a:effectLst/>
                        <a:latin typeface="+mn-ea"/>
                        <a:ea typeface="+mn-ea"/>
                        <a:cs typeface="Times New Roman"/>
                      </a:endParaRPr>
                    </a:p>
                  </a:txBody>
                  <a:tcPr marL="26455" marR="26455" marT="0" marB="0" anchor="ctr"/>
                </a:tc>
                <a:tc>
                  <a:txBody>
                    <a:bodyPr/>
                    <a:lstStyle/>
                    <a:p>
                      <a:pPr algn="just">
                        <a:spcAft>
                          <a:spcPts val="0"/>
                        </a:spcAft>
                      </a:pPr>
                      <a:endParaRPr lang="en-US" altLang="zh-TW" sz="800" kern="100" dirty="0">
                        <a:effectLst/>
                        <a:latin typeface="+mn-ea"/>
                        <a:ea typeface="+mn-ea"/>
                      </a:endParaRPr>
                    </a:p>
                    <a:p>
                      <a:pPr algn="just">
                        <a:spcAft>
                          <a:spcPts val="0"/>
                        </a:spcAft>
                      </a:pPr>
                      <a:r>
                        <a:rPr lang="zh-TW" sz="800" kern="100" dirty="0">
                          <a:effectLst/>
                          <a:latin typeface="+mn-ea"/>
                          <a:ea typeface="+mn-ea"/>
                        </a:rPr>
                        <a:t>教育學院協同師資培育與就業輔導處及本校其他師資培育系之產學、研發及技轉目標如下：</a:t>
                      </a:r>
                    </a:p>
                    <a:p>
                      <a:pPr marL="240665" indent="-239395" algn="just">
                        <a:spcAft>
                          <a:spcPts val="0"/>
                        </a:spcAft>
                      </a:pPr>
                      <a:r>
                        <a:rPr lang="zh-TW" sz="800" kern="100" dirty="0">
                          <a:effectLst/>
                          <a:latin typeface="+mn-ea"/>
                          <a:ea typeface="+mn-ea"/>
                        </a:rPr>
                        <a:t>一、建構南台灣教育產業研究發展中心</a:t>
                      </a:r>
                    </a:p>
                    <a:p>
                      <a:pPr marL="240665" indent="-239395" algn="just">
                        <a:spcAft>
                          <a:spcPts val="0"/>
                        </a:spcAft>
                      </a:pPr>
                      <a:r>
                        <a:rPr lang="zh-TW" sz="800" kern="100" dirty="0">
                          <a:effectLst/>
                          <a:latin typeface="+mn-ea"/>
                          <a:ea typeface="+mn-ea"/>
                        </a:rPr>
                        <a:t>二、發展南台灣教育產業創新創業基地</a:t>
                      </a:r>
                    </a:p>
                    <a:p>
                      <a:pPr marL="240665" indent="-239395" algn="just">
                        <a:spcAft>
                          <a:spcPts val="0"/>
                        </a:spcAft>
                      </a:pPr>
                      <a:r>
                        <a:rPr lang="zh-TW" sz="800" kern="100" dirty="0">
                          <a:effectLst/>
                          <a:latin typeface="+mn-ea"/>
                          <a:ea typeface="+mn-ea"/>
                        </a:rPr>
                        <a:t>三、拓展教育產業、研發及技轉成長之國際連結</a:t>
                      </a:r>
                      <a:endParaRPr lang="zh-TW" sz="800" kern="100" dirty="0">
                        <a:effectLst/>
                        <a:latin typeface="+mn-ea"/>
                        <a:ea typeface="+mn-ea"/>
                        <a:cs typeface="Times New Roman"/>
                      </a:endParaRPr>
                    </a:p>
                  </a:txBody>
                  <a:tcPr marL="26455" marR="26455" marT="0" marB="0"/>
                </a:tc>
                <a:tc>
                  <a:txBody>
                    <a:bodyPr/>
                    <a:lstStyle/>
                    <a:p>
                      <a:pPr marL="0" indent="269875" algn="just" defTabSz="914400" rtl="0" eaLnBrk="1" latinLnBrk="0" hangingPunct="1">
                        <a:spcAft>
                          <a:spcPts val="0"/>
                        </a:spcAft>
                      </a:pPr>
                      <a:endParaRPr lang="en-US" altLang="zh-TW" sz="800" kern="100" dirty="0">
                        <a:solidFill>
                          <a:schemeClr val="dk1"/>
                        </a:solidFill>
                        <a:effectLst/>
                        <a:latin typeface="+mn-ea"/>
                        <a:ea typeface="+mn-ea"/>
                        <a:cs typeface="+mn-cs"/>
                      </a:endParaRPr>
                    </a:p>
                    <a:p>
                      <a:pPr marL="0" indent="269875" algn="just" defTabSz="914400" rtl="0" eaLnBrk="1" latinLnBrk="0" hangingPunct="1">
                        <a:spcAft>
                          <a:spcPts val="0"/>
                        </a:spcAft>
                      </a:pPr>
                      <a:r>
                        <a:rPr lang="zh-TW" sz="800" kern="100" dirty="0">
                          <a:solidFill>
                            <a:schemeClr val="dk1"/>
                          </a:solidFill>
                          <a:effectLst/>
                          <a:latin typeface="+mn-ea"/>
                          <a:ea typeface="+mn-ea"/>
                          <a:cs typeface="+mn-cs"/>
                        </a:rPr>
                        <a:t>教育學院產學、研發及技轉成長之策略如下：</a:t>
                      </a:r>
                    </a:p>
                    <a:p>
                      <a:pPr marL="307975" indent="-307975" algn="just">
                        <a:spcAft>
                          <a:spcPts val="0"/>
                        </a:spcAft>
                      </a:pPr>
                      <a:r>
                        <a:rPr lang="zh-TW" sz="800" kern="100" dirty="0">
                          <a:effectLst/>
                          <a:latin typeface="+mn-ea"/>
                          <a:ea typeface="+mn-ea"/>
                        </a:rPr>
                        <a:t>一、以本校師資培育作為人才培育與技術服務之基礎</a:t>
                      </a:r>
                      <a:r>
                        <a:rPr lang="zh-TW" altLang="en-US" sz="800" kern="100" dirty="0">
                          <a:effectLst/>
                          <a:latin typeface="+mn-ea"/>
                          <a:ea typeface="+mn-ea"/>
                        </a:rPr>
                        <a:t>，</a:t>
                      </a:r>
                      <a:r>
                        <a:rPr lang="zh-TW" sz="800" kern="100" dirty="0">
                          <a:effectLst/>
                          <a:latin typeface="+mn-ea"/>
                          <a:ea typeface="+mn-ea"/>
                        </a:rPr>
                        <a:t>協助教育產業升級與轉型。</a:t>
                      </a:r>
                    </a:p>
                    <a:p>
                      <a:pPr marL="307975" indent="-307975" algn="just">
                        <a:spcAft>
                          <a:spcPts val="0"/>
                        </a:spcAft>
                      </a:pPr>
                      <a:r>
                        <a:rPr lang="zh-TW" sz="800" kern="100" dirty="0">
                          <a:effectLst/>
                          <a:latin typeface="+mn-ea"/>
                          <a:ea typeface="+mn-ea"/>
                        </a:rPr>
                        <a:t>二、結合創造力與整合師生專長</a:t>
                      </a:r>
                      <a:r>
                        <a:rPr lang="zh-TW" altLang="en-US" sz="800" kern="100" dirty="0">
                          <a:effectLst/>
                          <a:latin typeface="+mn-ea"/>
                          <a:ea typeface="+mn-ea"/>
                        </a:rPr>
                        <a:t>，</a:t>
                      </a:r>
                      <a:r>
                        <a:rPr lang="zh-TW" sz="800" kern="100" dirty="0">
                          <a:effectLst/>
                          <a:latin typeface="+mn-ea"/>
                          <a:ea typeface="+mn-ea"/>
                        </a:rPr>
                        <a:t>運用研發資源</a:t>
                      </a:r>
                      <a:r>
                        <a:rPr lang="zh-TW" altLang="en-US" sz="800" kern="100" dirty="0">
                          <a:effectLst/>
                          <a:latin typeface="+mn-ea"/>
                          <a:ea typeface="+mn-ea"/>
                        </a:rPr>
                        <a:t>，</a:t>
                      </a:r>
                      <a:r>
                        <a:rPr lang="zh-TW" sz="800" kern="100" dirty="0">
                          <a:effectLst/>
                          <a:latin typeface="+mn-ea"/>
                          <a:ea typeface="+mn-ea"/>
                        </a:rPr>
                        <a:t>落實學以致用</a:t>
                      </a:r>
                      <a:r>
                        <a:rPr lang="zh-TW" altLang="en-US" sz="800" kern="100" dirty="0">
                          <a:effectLst/>
                          <a:latin typeface="+mn-ea"/>
                          <a:ea typeface="+mn-ea"/>
                        </a:rPr>
                        <a:t>，</a:t>
                      </a:r>
                      <a:r>
                        <a:rPr lang="zh-TW" sz="800" kern="100" dirty="0">
                          <a:effectLst/>
                          <a:latin typeface="+mn-ea"/>
                          <a:ea typeface="+mn-ea"/>
                        </a:rPr>
                        <a:t>持續永續發展。</a:t>
                      </a:r>
                    </a:p>
                    <a:p>
                      <a:pPr marL="307975" indent="-307975">
                        <a:spcAft>
                          <a:spcPts val="0"/>
                        </a:spcAft>
                      </a:pPr>
                      <a:r>
                        <a:rPr lang="zh-TW" sz="800" kern="100" dirty="0">
                          <a:effectLst/>
                          <a:latin typeface="+mn-ea"/>
                          <a:ea typeface="+mn-ea"/>
                        </a:rPr>
                        <a:t>三、強化實做</a:t>
                      </a:r>
                      <a:r>
                        <a:rPr lang="en-US" sz="800" kern="100" dirty="0">
                          <a:effectLst/>
                          <a:latin typeface="+mn-ea"/>
                          <a:ea typeface="+mn-ea"/>
                        </a:rPr>
                        <a:t>（</a:t>
                      </a:r>
                      <a:r>
                        <a:rPr lang="zh-TW" sz="800" kern="100" dirty="0">
                          <a:effectLst/>
                          <a:latin typeface="+mn-ea"/>
                          <a:ea typeface="+mn-ea"/>
                        </a:rPr>
                        <a:t>見習、實習</a:t>
                      </a:r>
                      <a:r>
                        <a:rPr lang="en-US" sz="800" kern="100" dirty="0">
                          <a:effectLst/>
                          <a:latin typeface="+mn-ea"/>
                          <a:ea typeface="+mn-ea"/>
                        </a:rPr>
                        <a:t>）</a:t>
                      </a:r>
                      <a:r>
                        <a:rPr lang="zh-TW" sz="800" kern="100" dirty="0">
                          <a:effectLst/>
                          <a:latin typeface="+mn-ea"/>
                          <a:ea typeface="+mn-ea"/>
                        </a:rPr>
                        <a:t>教育與專題製作</a:t>
                      </a:r>
                      <a:r>
                        <a:rPr lang="zh-TW" altLang="en-US" sz="800" kern="100" dirty="0">
                          <a:effectLst/>
                          <a:latin typeface="+mn-ea"/>
                          <a:ea typeface="+mn-ea"/>
                        </a:rPr>
                        <a:t>，</a:t>
                      </a:r>
                      <a:r>
                        <a:rPr lang="zh-TW" sz="800" kern="100" dirty="0">
                          <a:effectLst/>
                          <a:latin typeface="+mn-ea"/>
                          <a:ea typeface="+mn-ea"/>
                        </a:rPr>
                        <a:t>以鏈結師資培育與教育產業領域。</a:t>
                      </a:r>
                    </a:p>
                    <a:p>
                      <a:pPr marL="307975" indent="-307975">
                        <a:spcAft>
                          <a:spcPts val="0"/>
                        </a:spcAft>
                      </a:pPr>
                      <a:r>
                        <a:rPr lang="zh-TW" sz="800" kern="100" dirty="0">
                          <a:effectLst/>
                          <a:latin typeface="+mn-ea"/>
                          <a:ea typeface="+mn-ea"/>
                        </a:rPr>
                        <a:t>四、強化校際聯盟整合</a:t>
                      </a:r>
                      <a:r>
                        <a:rPr lang="zh-TW" altLang="en-US" sz="800" kern="100" dirty="0">
                          <a:effectLst/>
                          <a:latin typeface="+mn-ea"/>
                          <a:ea typeface="+mn-ea"/>
                        </a:rPr>
                        <a:t>，</a:t>
                      </a:r>
                      <a:r>
                        <a:rPr lang="zh-TW" sz="800" kern="100" dirty="0">
                          <a:effectLst/>
                          <a:latin typeface="+mn-ea"/>
                          <a:ea typeface="+mn-ea"/>
                        </a:rPr>
                        <a:t>積極參與產學合作計畫以累積理論與實務經驗</a:t>
                      </a:r>
                      <a:r>
                        <a:rPr lang="zh-TW" altLang="en-US" sz="800" kern="100" dirty="0">
                          <a:effectLst/>
                          <a:latin typeface="+mn-ea"/>
                          <a:ea typeface="+mn-ea"/>
                        </a:rPr>
                        <a:t>，</a:t>
                      </a:r>
                      <a:r>
                        <a:rPr lang="zh-TW" sz="800" kern="100" dirty="0">
                          <a:effectLst/>
                          <a:latin typeface="+mn-ea"/>
                          <a:ea typeface="+mn-ea"/>
                        </a:rPr>
                        <a:t>提升研究水平。</a:t>
                      </a:r>
                    </a:p>
                    <a:p>
                      <a:pPr marL="307975" indent="-307975">
                        <a:spcAft>
                          <a:spcPts val="0"/>
                        </a:spcAft>
                      </a:pPr>
                      <a:r>
                        <a:rPr lang="zh-TW" sz="800" kern="100" dirty="0">
                          <a:effectLst/>
                          <a:latin typeface="+mn-ea"/>
                          <a:ea typeface="+mn-ea"/>
                        </a:rPr>
                        <a:t>五、促進與南台灣教育產業媒合發展</a:t>
                      </a:r>
                      <a:r>
                        <a:rPr lang="zh-TW" altLang="en-US" sz="800" kern="100" dirty="0">
                          <a:effectLst/>
                          <a:latin typeface="+mn-ea"/>
                          <a:ea typeface="+mn-ea"/>
                        </a:rPr>
                        <a:t>，</a:t>
                      </a:r>
                      <a:r>
                        <a:rPr lang="zh-TW" sz="800" kern="100" dirty="0">
                          <a:effectLst/>
                          <a:latin typeface="+mn-ea"/>
                          <a:ea typeface="+mn-ea"/>
                        </a:rPr>
                        <a:t>提高畢業生及教育產業競爭力</a:t>
                      </a:r>
                      <a:r>
                        <a:rPr lang="zh-TW" altLang="en-US" sz="800" kern="100" dirty="0">
                          <a:effectLst/>
                          <a:latin typeface="+mn-ea"/>
                          <a:ea typeface="+mn-ea"/>
                        </a:rPr>
                        <a:t>，</a:t>
                      </a:r>
                      <a:r>
                        <a:rPr lang="zh-TW" sz="800" kern="100" dirty="0">
                          <a:effectLst/>
                          <a:latin typeface="+mn-ea"/>
                          <a:ea typeface="+mn-ea"/>
                        </a:rPr>
                        <a:t>並促進區域經濟發展。</a:t>
                      </a:r>
                    </a:p>
                    <a:p>
                      <a:pPr marL="307975" indent="-307975">
                        <a:spcAft>
                          <a:spcPts val="0"/>
                        </a:spcAft>
                      </a:pPr>
                      <a:r>
                        <a:rPr lang="zh-TW" sz="800" kern="100" dirty="0">
                          <a:effectLst/>
                          <a:latin typeface="+mn-ea"/>
                          <a:ea typeface="+mn-ea"/>
                        </a:rPr>
                        <a:t>六、協助國內外業界與學校進行產學合作</a:t>
                      </a:r>
                      <a:r>
                        <a:rPr lang="zh-TW" altLang="en-US" sz="800" kern="100" dirty="0">
                          <a:effectLst/>
                          <a:latin typeface="+mn-ea"/>
                          <a:ea typeface="+mn-ea"/>
                        </a:rPr>
                        <a:t>，</a:t>
                      </a:r>
                      <a:r>
                        <a:rPr lang="zh-TW" sz="800" kern="100" dirty="0">
                          <a:effectLst/>
                          <a:latin typeface="+mn-ea"/>
                          <a:ea typeface="+mn-ea"/>
                        </a:rPr>
                        <a:t>開發新技術與產品並提供專業技術諮詢。</a:t>
                      </a:r>
                    </a:p>
                    <a:p>
                      <a:pPr marL="307975" indent="-307975">
                        <a:spcAft>
                          <a:spcPts val="0"/>
                        </a:spcAft>
                      </a:pPr>
                      <a:r>
                        <a:rPr lang="zh-TW" sz="800" kern="100" dirty="0">
                          <a:effectLst/>
                          <a:latin typeface="+mn-ea"/>
                          <a:ea typeface="+mn-ea"/>
                        </a:rPr>
                        <a:t>七、協助辦理政府、企業機構、非營利組織或個人委託測試、鑑定、分析、諮詢及檢驗等相關教育產業事項。</a:t>
                      </a:r>
                    </a:p>
                    <a:p>
                      <a:pPr marL="307975" indent="-307975" algn="just">
                        <a:spcAft>
                          <a:spcPts val="0"/>
                        </a:spcAft>
                      </a:pPr>
                      <a:r>
                        <a:rPr lang="zh-TW" sz="800" kern="100" dirty="0">
                          <a:effectLst/>
                          <a:latin typeface="+mn-ea"/>
                          <a:ea typeface="+mn-ea"/>
                        </a:rPr>
                        <a:t>八、協助輔導教育產業有關人才培訓、產業製程技術提昇或產品、資訊提供與營運管理之諮詢服務。</a:t>
                      </a:r>
                    </a:p>
                    <a:p>
                      <a:pPr marL="307975" indent="-307975" algn="just">
                        <a:spcAft>
                          <a:spcPts val="0"/>
                        </a:spcAft>
                      </a:pPr>
                      <a:r>
                        <a:rPr lang="zh-TW" sz="800" kern="100" dirty="0">
                          <a:effectLst/>
                          <a:latin typeface="+mn-ea"/>
                          <a:ea typeface="+mn-ea"/>
                        </a:rPr>
                        <a:t>九、協助教育產業界人士與本校師生進行產學合作交流與媒合。提供產學合作平台、進行技術移轉並促進研發成果實用化與推廣。</a:t>
                      </a:r>
                    </a:p>
                    <a:p>
                      <a:pPr marL="307975" indent="-307975" algn="just">
                        <a:spcAft>
                          <a:spcPts val="0"/>
                        </a:spcAft>
                      </a:pPr>
                      <a:r>
                        <a:rPr lang="zh-TW" sz="800" kern="100" dirty="0">
                          <a:effectLst/>
                          <a:latin typeface="+mn-ea"/>
                          <a:ea typeface="+mn-ea"/>
                        </a:rPr>
                        <a:t>十、提供教育產業的國際交流與合作機會</a:t>
                      </a:r>
                      <a:r>
                        <a:rPr lang="zh-TW" altLang="en-US" sz="800" kern="100" dirty="0">
                          <a:effectLst/>
                          <a:latin typeface="+mn-ea"/>
                          <a:ea typeface="+mn-ea"/>
                        </a:rPr>
                        <a:t>，</a:t>
                      </a:r>
                      <a:r>
                        <a:rPr lang="zh-TW" sz="800" kern="100" dirty="0">
                          <a:effectLst/>
                          <a:latin typeface="+mn-ea"/>
                          <a:ea typeface="+mn-ea"/>
                        </a:rPr>
                        <a:t>拓展全球教育產業見習、實習、就業機會</a:t>
                      </a:r>
                      <a:r>
                        <a:rPr lang="zh-TW" altLang="en-US" sz="800" kern="100" dirty="0">
                          <a:effectLst/>
                          <a:latin typeface="+mn-ea"/>
                          <a:ea typeface="+mn-ea"/>
                        </a:rPr>
                        <a:t>，</a:t>
                      </a:r>
                      <a:r>
                        <a:rPr lang="zh-TW" sz="800" kern="100" dirty="0">
                          <a:effectLst/>
                          <a:latin typeface="+mn-ea"/>
                          <a:ea typeface="+mn-ea"/>
                        </a:rPr>
                        <a:t>以培育全球移動的產業人才。</a:t>
                      </a:r>
                      <a:endParaRPr lang="zh-TW" sz="800" kern="100" dirty="0">
                        <a:effectLst/>
                        <a:latin typeface="+mn-ea"/>
                        <a:ea typeface="+mn-ea"/>
                        <a:cs typeface="Times New Roman"/>
                      </a:endParaRPr>
                    </a:p>
                  </a:txBody>
                  <a:tcPr marL="26455" marR="26455" marT="0" marB="0"/>
                </a:tc>
                <a:tc>
                  <a:txBody>
                    <a:bodyPr/>
                    <a:lstStyle/>
                    <a:p>
                      <a:pPr>
                        <a:spcAft>
                          <a:spcPts val="0"/>
                        </a:spcAft>
                      </a:pPr>
                      <a:endParaRPr lang="en-US" altLang="zh-TW" sz="800" kern="100" dirty="0">
                        <a:effectLst/>
                        <a:latin typeface="+mn-ea"/>
                        <a:ea typeface="+mn-ea"/>
                      </a:endParaRPr>
                    </a:p>
                    <a:p>
                      <a:pPr>
                        <a:spcAft>
                          <a:spcPts val="0"/>
                        </a:spcAft>
                      </a:pPr>
                      <a:r>
                        <a:rPr lang="zh-TW" sz="800" kern="100" dirty="0">
                          <a:effectLst/>
                          <a:latin typeface="+mn-ea"/>
                          <a:ea typeface="+mn-ea"/>
                        </a:rPr>
                        <a:t>以</a:t>
                      </a:r>
                      <a:r>
                        <a:rPr lang="en-US" sz="800" kern="100" dirty="0">
                          <a:effectLst/>
                          <a:latin typeface="+mn-ea"/>
                          <a:ea typeface="+mn-ea"/>
                        </a:rPr>
                        <a:t>2018</a:t>
                      </a:r>
                      <a:r>
                        <a:rPr lang="zh-TW" sz="800" kern="100" dirty="0">
                          <a:effectLst/>
                          <a:latin typeface="+mn-ea"/>
                          <a:ea typeface="+mn-ea"/>
                        </a:rPr>
                        <a:t>年教育學院的產學、研發及技轉成長指標為基準：</a:t>
                      </a:r>
                    </a:p>
                    <a:p>
                      <a:pPr marL="239395" indent="-239395" algn="just">
                        <a:spcAft>
                          <a:spcPts val="0"/>
                        </a:spcAft>
                      </a:pPr>
                      <a:r>
                        <a:rPr lang="zh-TW" sz="800" kern="100" dirty="0">
                          <a:effectLst/>
                          <a:latin typeface="+mn-ea"/>
                          <a:ea typeface="+mn-ea"/>
                        </a:rPr>
                        <a:t>一、政府部門計畫每年成長</a:t>
                      </a:r>
                      <a:r>
                        <a:rPr lang="en-US" sz="800" kern="100" dirty="0">
                          <a:effectLst/>
                          <a:latin typeface="+mn-ea"/>
                          <a:ea typeface="+mn-ea"/>
                        </a:rPr>
                        <a:t>10%</a:t>
                      </a:r>
                      <a:r>
                        <a:rPr lang="zh-TW" sz="800" kern="100" dirty="0">
                          <a:effectLst/>
                          <a:latin typeface="+mn-ea"/>
                          <a:ea typeface="+mn-ea"/>
                        </a:rPr>
                        <a:t>：包括科技部、教育部、勞動署、教育局等。</a:t>
                      </a:r>
                    </a:p>
                    <a:p>
                      <a:pPr marL="239395" indent="-239395">
                        <a:spcAft>
                          <a:spcPts val="0"/>
                        </a:spcAft>
                      </a:pPr>
                      <a:r>
                        <a:rPr lang="zh-TW" sz="800" kern="100" dirty="0">
                          <a:effectLst/>
                          <a:latin typeface="+mn-ea"/>
                          <a:ea typeface="+mn-ea"/>
                        </a:rPr>
                        <a:t>二、非政府企業部門計畫每年成長</a:t>
                      </a:r>
                      <a:r>
                        <a:rPr lang="en-US" sz="800" kern="100" dirty="0">
                          <a:effectLst/>
                          <a:latin typeface="+mn-ea"/>
                          <a:ea typeface="+mn-ea"/>
                        </a:rPr>
                        <a:t>10%</a:t>
                      </a:r>
                      <a:endParaRPr lang="zh-TW" sz="800" kern="100" dirty="0">
                        <a:effectLst/>
                        <a:latin typeface="+mn-ea"/>
                        <a:ea typeface="+mn-ea"/>
                      </a:endParaRPr>
                    </a:p>
                    <a:p>
                      <a:pPr marL="239395" indent="-239395">
                        <a:spcAft>
                          <a:spcPts val="0"/>
                        </a:spcAft>
                      </a:pPr>
                      <a:r>
                        <a:rPr lang="zh-TW" sz="800" kern="100" dirty="0">
                          <a:effectLst/>
                          <a:latin typeface="+mn-ea"/>
                          <a:ea typeface="+mn-ea"/>
                        </a:rPr>
                        <a:t>三、非營利組織部門計畫每年成長</a:t>
                      </a:r>
                      <a:r>
                        <a:rPr lang="en-US" sz="800" kern="100" dirty="0">
                          <a:effectLst/>
                          <a:latin typeface="+mn-ea"/>
                          <a:ea typeface="+mn-ea"/>
                        </a:rPr>
                        <a:t>10%</a:t>
                      </a:r>
                      <a:endParaRPr lang="zh-TW" sz="800" kern="100" dirty="0">
                        <a:effectLst/>
                        <a:latin typeface="+mn-ea"/>
                        <a:ea typeface="+mn-ea"/>
                      </a:endParaRPr>
                    </a:p>
                    <a:p>
                      <a:pPr marL="239395" indent="-239395">
                        <a:spcAft>
                          <a:spcPts val="0"/>
                        </a:spcAft>
                      </a:pPr>
                      <a:r>
                        <a:rPr lang="zh-TW" sz="800" kern="100" dirty="0">
                          <a:effectLst/>
                          <a:latin typeface="+mn-ea"/>
                          <a:ea typeface="+mn-ea"/>
                        </a:rPr>
                        <a:t>四、成立教育產業研究發展中心：以整合上述計畫做為強化產學、研發及技轉成長為目標。</a:t>
                      </a:r>
                    </a:p>
                    <a:p>
                      <a:pPr marL="239395" indent="-239395">
                        <a:spcAft>
                          <a:spcPts val="0"/>
                        </a:spcAft>
                      </a:pPr>
                      <a:r>
                        <a:rPr lang="zh-TW" sz="800" kern="100" dirty="0">
                          <a:effectLst/>
                          <a:latin typeface="+mn-ea"/>
                          <a:ea typeface="+mn-ea"/>
                        </a:rPr>
                        <a:t>五、建立教育產業創新創業基地：結合正式教育、文教事業及補教事業</a:t>
                      </a:r>
                      <a:r>
                        <a:rPr lang="zh-TW" altLang="en-US" sz="800" kern="100" dirty="0">
                          <a:effectLst/>
                          <a:latin typeface="+mn-ea"/>
                          <a:ea typeface="+mn-ea"/>
                        </a:rPr>
                        <a:t>，</a:t>
                      </a:r>
                      <a:r>
                        <a:rPr lang="zh-TW" sz="800" kern="100" dirty="0">
                          <a:effectLst/>
                          <a:latin typeface="+mn-ea"/>
                          <a:ea typeface="+mn-ea"/>
                        </a:rPr>
                        <a:t>引進教育事業經營模式</a:t>
                      </a:r>
                      <a:r>
                        <a:rPr lang="zh-TW" altLang="en-US" sz="800" kern="100" dirty="0">
                          <a:effectLst/>
                          <a:latin typeface="+mn-ea"/>
                          <a:ea typeface="+mn-ea"/>
                        </a:rPr>
                        <a:t>，</a:t>
                      </a:r>
                      <a:r>
                        <a:rPr lang="zh-TW" sz="800" kern="100" dirty="0">
                          <a:effectLst/>
                          <a:latin typeface="+mn-ea"/>
                          <a:ea typeface="+mn-ea"/>
                        </a:rPr>
                        <a:t>媒合產官學促進企業與教育專業之合作</a:t>
                      </a:r>
                      <a:r>
                        <a:rPr lang="zh-TW" altLang="en-US" sz="800" kern="100" dirty="0">
                          <a:effectLst/>
                          <a:latin typeface="+mn-ea"/>
                          <a:ea typeface="+mn-ea"/>
                        </a:rPr>
                        <a:t>，</a:t>
                      </a:r>
                      <a:r>
                        <a:rPr lang="zh-TW" sz="800" kern="100" dirty="0">
                          <a:effectLst/>
                          <a:latin typeface="+mn-ea"/>
                          <a:ea typeface="+mn-ea"/>
                        </a:rPr>
                        <a:t>提供師生在教育產業創新創業基地落實教育理論。</a:t>
                      </a:r>
                    </a:p>
                    <a:p>
                      <a:pPr marL="239395" indent="-239395" algn="just">
                        <a:spcAft>
                          <a:spcPts val="0"/>
                        </a:spcAft>
                      </a:pPr>
                      <a:r>
                        <a:rPr lang="zh-TW" sz="800" kern="100" dirty="0">
                          <a:effectLst/>
                          <a:latin typeface="+mn-ea"/>
                          <a:ea typeface="+mn-ea"/>
                        </a:rPr>
                        <a:t>六、台灣教育專業學會與國際連結</a:t>
                      </a:r>
                      <a:r>
                        <a:rPr lang="zh-TW" altLang="en-US" sz="800" kern="100" dirty="0">
                          <a:effectLst/>
                          <a:latin typeface="+mn-ea"/>
                          <a:ea typeface="+mn-ea"/>
                        </a:rPr>
                        <a:t>，</a:t>
                      </a:r>
                      <a:r>
                        <a:rPr lang="zh-TW" sz="800" kern="100" dirty="0">
                          <a:effectLst/>
                          <a:latin typeface="+mn-ea"/>
                          <a:ea typeface="+mn-ea"/>
                        </a:rPr>
                        <a:t>以在地的教育產業、研發及技轉成長回應國際連結</a:t>
                      </a:r>
                      <a:r>
                        <a:rPr lang="zh-TW" altLang="en-US" sz="800" kern="100" dirty="0">
                          <a:effectLst/>
                          <a:latin typeface="+mn-ea"/>
                          <a:ea typeface="+mn-ea"/>
                        </a:rPr>
                        <a:t>，</a:t>
                      </a:r>
                      <a:r>
                        <a:rPr lang="zh-TW" sz="800" kern="100" dirty="0">
                          <a:effectLst/>
                          <a:latin typeface="+mn-ea"/>
                          <a:ea typeface="+mn-ea"/>
                        </a:rPr>
                        <a:t>每學期辦理相關研討及實務工作坊：一方面與國內教育學會做連結；另一方面作國際教育專業團理的連結。</a:t>
                      </a:r>
                      <a:endParaRPr lang="zh-TW" sz="800" kern="100" dirty="0">
                        <a:effectLst/>
                        <a:latin typeface="+mn-ea"/>
                        <a:ea typeface="+mn-ea"/>
                        <a:cs typeface="Times New Roman"/>
                      </a:endParaRPr>
                    </a:p>
                  </a:txBody>
                  <a:tcPr marL="26455" marR="26455" marT="0" marB="0"/>
                </a:tc>
                <a:extLst>
                  <a:ext uri="{0D108BD9-81ED-4DB2-BD59-A6C34878D82A}">
                    <a16:rowId xmlns:a16="http://schemas.microsoft.com/office/drawing/2014/main" val="10001"/>
                  </a:ext>
                </a:extLst>
              </a:tr>
              <a:tr h="2939445">
                <a:tc>
                  <a:txBody>
                    <a:bodyPr/>
                    <a:lstStyle/>
                    <a:p>
                      <a:pPr algn="ctr">
                        <a:spcAft>
                          <a:spcPts val="0"/>
                        </a:spcAft>
                      </a:pPr>
                      <a:r>
                        <a:rPr lang="zh-TW" sz="800" kern="100" dirty="0">
                          <a:effectLst/>
                          <a:latin typeface="+mn-ea"/>
                          <a:ea typeface="+mn-ea"/>
                        </a:rPr>
                        <a:t>文學院</a:t>
                      </a:r>
                      <a:endParaRPr lang="zh-TW" sz="800" kern="100" dirty="0">
                        <a:effectLst/>
                        <a:latin typeface="+mn-ea"/>
                        <a:ea typeface="+mn-ea"/>
                        <a:cs typeface="Times New Roman"/>
                      </a:endParaRPr>
                    </a:p>
                  </a:txBody>
                  <a:tcPr marL="26455" marR="26455" marT="0" marB="0" anchor="ctr"/>
                </a:tc>
                <a:tc>
                  <a:txBody>
                    <a:bodyPr/>
                    <a:lstStyle/>
                    <a:p>
                      <a:pPr marL="307975" indent="-307975" algn="just" defTabSz="914400" rtl="0" eaLnBrk="1" latinLnBrk="0" hangingPunct="1">
                        <a:lnSpc>
                          <a:spcPts val="1500"/>
                        </a:lnSpc>
                        <a:spcAft>
                          <a:spcPts val="0"/>
                        </a:spcAft>
                      </a:pPr>
                      <a:endParaRPr lang="en-US" altLang="zh-TW" sz="800" kern="100" dirty="0">
                        <a:solidFill>
                          <a:schemeClr val="dk1"/>
                        </a:solidFill>
                        <a:effectLst/>
                        <a:latin typeface="+mn-ea"/>
                        <a:ea typeface="+mn-ea"/>
                        <a:cs typeface="+mn-cs"/>
                      </a:endParaRPr>
                    </a:p>
                    <a:p>
                      <a:pPr marL="307975" indent="-307975" algn="just" defTabSz="914400" rtl="0" eaLnBrk="1" latinLnBrk="0" hangingPunct="1">
                        <a:lnSpc>
                          <a:spcPts val="1500"/>
                        </a:lnSpc>
                        <a:spcAft>
                          <a:spcPts val="0"/>
                        </a:spcAft>
                      </a:pPr>
                      <a:r>
                        <a:rPr lang="zh-TW" sz="800" kern="100" dirty="0">
                          <a:solidFill>
                            <a:schemeClr val="dk1"/>
                          </a:solidFill>
                          <a:effectLst/>
                          <a:latin typeface="+mn-ea"/>
                          <a:ea typeface="+mn-ea"/>
                          <a:cs typeface="+mn-cs"/>
                        </a:rPr>
                        <a:t>文學院之產學、研發及技轉目標如下：</a:t>
                      </a:r>
                    </a:p>
                    <a:p>
                      <a:pPr marL="180000"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建構南台灣語文</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中文能力、華文、英語、客語、台語、原住民語言</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等文化、教育產業發展中心</a:t>
                      </a:r>
                    </a:p>
                    <a:p>
                      <a:pPr marL="180000"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發展南台灣語文</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中文能力、華文、英語、客語、台語、原住民語言</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之推廣與教學認證中心</a:t>
                      </a:r>
                    </a:p>
                    <a:p>
                      <a:pPr marL="180000"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三、</a:t>
                      </a:r>
                      <a:r>
                        <a:rPr lang="zh-TW" sz="800" kern="100" dirty="0">
                          <a:solidFill>
                            <a:schemeClr val="dk1"/>
                          </a:solidFill>
                          <a:effectLst/>
                          <a:latin typeface="+mn-ea"/>
                          <a:ea typeface="+mn-ea"/>
                          <a:cs typeface="+mn-cs"/>
                        </a:rPr>
                        <a:t>拓展華語課程、研發及技轉之國際連結與合作</a:t>
                      </a:r>
                    </a:p>
                    <a:p>
                      <a:pPr marL="180000"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四、</a:t>
                      </a:r>
                      <a:r>
                        <a:rPr lang="zh-TW" sz="800" kern="100" dirty="0">
                          <a:solidFill>
                            <a:schemeClr val="dk1"/>
                          </a:solidFill>
                          <a:effectLst/>
                          <a:latin typeface="+mn-ea"/>
                          <a:ea typeface="+mn-ea"/>
                          <a:cs typeface="+mn-cs"/>
                        </a:rPr>
                        <a:t>建置新住民子女跨國銜轉學習支持系統與服務計畫</a:t>
                      </a:r>
                    </a:p>
                  </a:txBody>
                  <a:tcPr marL="26455" marR="26455" marT="0" marB="0"/>
                </a:tc>
                <a:tc>
                  <a:txBody>
                    <a:bodyPr/>
                    <a:lstStyle/>
                    <a:p>
                      <a:pPr marL="0" indent="269875" algn="just" defTabSz="914400" rtl="0" eaLnBrk="1" latinLnBrk="0" hangingPunct="1">
                        <a:lnSpc>
                          <a:spcPts val="1500"/>
                        </a:lnSpc>
                        <a:spcAft>
                          <a:spcPts val="0"/>
                        </a:spcAft>
                      </a:pPr>
                      <a:endParaRPr lang="en-US" altLang="zh-TW" sz="800" kern="100" dirty="0">
                        <a:solidFill>
                          <a:schemeClr val="dk1"/>
                        </a:solidFill>
                        <a:effectLst/>
                        <a:latin typeface="+mn-ea"/>
                        <a:ea typeface="+mn-ea"/>
                        <a:cs typeface="+mn-cs"/>
                      </a:endParaRPr>
                    </a:p>
                    <a:p>
                      <a:pPr marL="0" indent="269875" algn="just" defTabSz="914400" rtl="0" eaLnBrk="1" latinLnBrk="0" hangingPunct="1">
                        <a:lnSpc>
                          <a:spcPts val="1500"/>
                        </a:lnSpc>
                        <a:spcAft>
                          <a:spcPts val="0"/>
                        </a:spcAft>
                      </a:pPr>
                      <a:r>
                        <a:rPr lang="zh-TW" sz="800" kern="100" dirty="0">
                          <a:solidFill>
                            <a:schemeClr val="dk1"/>
                          </a:solidFill>
                          <a:effectLst/>
                          <a:latin typeface="+mn-ea"/>
                          <a:ea typeface="+mn-ea"/>
                          <a:cs typeface="+mn-cs"/>
                        </a:rPr>
                        <a:t>文學院產學、研發及技轉成長之策略如下：</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以文學院作為人才培育與服務基礎</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配合多元化社會之需要</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協助文化、教育產業之升級與轉型。</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結合本位專業知識之涵養</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以及跨文化溝通的能力</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進行資源整合</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提升產學競爭力。</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三、</a:t>
                      </a:r>
                      <a:r>
                        <a:rPr lang="zh-TW" sz="800" kern="100" dirty="0">
                          <a:solidFill>
                            <a:schemeClr val="dk1"/>
                          </a:solidFill>
                          <a:effectLst/>
                          <a:latin typeface="+mn-ea"/>
                          <a:ea typeface="+mn-ea"/>
                          <a:cs typeface="+mn-cs"/>
                        </a:rPr>
                        <a:t>以培養學術研究人才為目標</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同時強化實務專精、跨領域製作與文化、教育產業產生鏈結</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以累積理論與實務經驗</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提升學術研究之能量。</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四、</a:t>
                      </a:r>
                      <a:r>
                        <a:rPr lang="zh-TW" sz="800" kern="100" dirty="0">
                          <a:solidFill>
                            <a:schemeClr val="dk1"/>
                          </a:solidFill>
                          <a:effectLst/>
                          <a:latin typeface="+mn-ea"/>
                          <a:ea typeface="+mn-ea"/>
                          <a:cs typeface="+mn-cs"/>
                        </a:rPr>
                        <a:t>為促進與各文化、教育產業媒合</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積極邀請畢業校友返校傳承就業經驗</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以提高畢業生之競爭力</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同時透過進行產學合作</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加強師生之社會責任實踐。</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五、</a:t>
                      </a:r>
                      <a:r>
                        <a:rPr lang="zh-TW" sz="800" kern="100" dirty="0">
                          <a:solidFill>
                            <a:schemeClr val="dk1"/>
                          </a:solidFill>
                          <a:effectLst/>
                          <a:latin typeface="+mn-ea"/>
                          <a:ea typeface="+mn-ea"/>
                          <a:cs typeface="+mn-cs"/>
                        </a:rPr>
                        <a:t>協助政府、企業機構、非營利組織或個人等委託計畫</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提供分析、諮詢服務</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協助相關文化、教育產業之發展事項</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並輔導其相關人才之培訓。</a:t>
                      </a:r>
                    </a:p>
                  </a:txBody>
                  <a:tcPr marL="26455" marR="26455" marT="0" marB="0"/>
                </a:tc>
                <a:tc>
                  <a:txBody>
                    <a:bodyPr/>
                    <a:lstStyle/>
                    <a:p>
                      <a:pPr algn="just">
                        <a:lnSpc>
                          <a:spcPts val="1500"/>
                        </a:lnSpc>
                        <a:spcAft>
                          <a:spcPts val="0"/>
                        </a:spcAft>
                      </a:pPr>
                      <a:endParaRPr lang="en-US" altLang="zh-TW" sz="800" kern="100" dirty="0">
                        <a:effectLst/>
                        <a:latin typeface="+mn-ea"/>
                        <a:ea typeface="+mn-ea"/>
                      </a:endParaRPr>
                    </a:p>
                    <a:p>
                      <a:pPr algn="just">
                        <a:lnSpc>
                          <a:spcPts val="1500"/>
                        </a:lnSpc>
                        <a:spcAft>
                          <a:spcPts val="0"/>
                        </a:spcAft>
                      </a:pPr>
                      <a:r>
                        <a:rPr lang="zh-TW" sz="800" kern="100" dirty="0">
                          <a:effectLst/>
                          <a:latin typeface="+mn-ea"/>
                          <a:ea typeface="+mn-ea"/>
                        </a:rPr>
                        <a:t>以文學院的產學、研發及技轉成長指標為基準：</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政府部門計畫每年成長</a:t>
                      </a:r>
                      <a:r>
                        <a:rPr lang="en-US" sz="800" kern="100" dirty="0">
                          <a:solidFill>
                            <a:schemeClr val="dk1"/>
                          </a:solidFill>
                          <a:effectLst/>
                          <a:latin typeface="+mn-ea"/>
                          <a:ea typeface="+mn-ea"/>
                          <a:cs typeface="+mn-cs"/>
                        </a:rPr>
                        <a:t>15%</a:t>
                      </a:r>
                      <a:r>
                        <a:rPr lang="zh-TW" sz="800" kern="100" dirty="0">
                          <a:solidFill>
                            <a:schemeClr val="dk1"/>
                          </a:solidFill>
                          <a:effectLst/>
                          <a:latin typeface="+mn-ea"/>
                          <a:ea typeface="+mn-ea"/>
                          <a:cs typeface="+mn-cs"/>
                        </a:rPr>
                        <a:t>：包括科技部、教育部、行政院各部會、縣市政府各局處等相關單位。</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非營利組織部門計畫每年成長</a:t>
                      </a:r>
                      <a:r>
                        <a:rPr lang="en-US" sz="800" kern="100" dirty="0">
                          <a:solidFill>
                            <a:schemeClr val="dk1"/>
                          </a:solidFill>
                          <a:effectLst/>
                          <a:latin typeface="+mn-ea"/>
                          <a:ea typeface="+mn-ea"/>
                          <a:cs typeface="+mn-cs"/>
                        </a:rPr>
                        <a:t>5%</a:t>
                      </a:r>
                      <a:r>
                        <a:rPr lang="zh-TW" sz="800" kern="100" dirty="0">
                          <a:solidFill>
                            <a:schemeClr val="dk1"/>
                          </a:solidFill>
                          <a:effectLst/>
                          <a:latin typeface="+mn-ea"/>
                          <a:ea typeface="+mn-ea"/>
                          <a:cs typeface="+mn-cs"/>
                        </a:rPr>
                        <a:t>：包括基金會、協會、書院等非營利組織。</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三、</a:t>
                      </a:r>
                      <a:r>
                        <a:rPr lang="zh-TW" sz="800" kern="100" dirty="0">
                          <a:solidFill>
                            <a:schemeClr val="dk1"/>
                          </a:solidFill>
                          <a:effectLst/>
                          <a:latin typeface="+mn-ea"/>
                          <a:ea typeface="+mn-ea"/>
                          <a:cs typeface="+mn-cs"/>
                        </a:rPr>
                        <a:t>民間企業部門計畫每年成長</a:t>
                      </a:r>
                      <a:r>
                        <a:rPr lang="en-US" sz="800" kern="100" dirty="0">
                          <a:solidFill>
                            <a:schemeClr val="dk1"/>
                          </a:solidFill>
                          <a:effectLst/>
                          <a:latin typeface="+mn-ea"/>
                          <a:ea typeface="+mn-ea"/>
                          <a:cs typeface="+mn-cs"/>
                        </a:rPr>
                        <a:t>5%</a:t>
                      </a:r>
                      <a:r>
                        <a:rPr lang="zh-TW" sz="800" kern="100" dirty="0">
                          <a:solidFill>
                            <a:schemeClr val="dk1"/>
                          </a:solidFill>
                          <a:effectLst/>
                          <a:latin typeface="+mn-ea"/>
                          <a:ea typeface="+mn-ea"/>
                          <a:cs typeface="+mn-cs"/>
                        </a:rPr>
                        <a:t>：包括文化、教育經營事業等。</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四、</a:t>
                      </a:r>
                      <a:r>
                        <a:rPr lang="zh-TW" sz="800" kern="100" dirty="0">
                          <a:solidFill>
                            <a:schemeClr val="dk1"/>
                          </a:solidFill>
                          <a:effectLst/>
                          <a:latin typeface="+mn-ea"/>
                          <a:ea typeface="+mn-ea"/>
                          <a:cs typeface="+mn-cs"/>
                        </a:rPr>
                        <a:t>成立南台灣語文之推廣與教學認證中心：整合文學院之中文能力、華文、英語、客語、台語、原住民語言等相關之教學檢定業務與語言推廣之人才培育。</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五、</a:t>
                      </a:r>
                      <a:r>
                        <a:rPr lang="zh-TW" sz="800" kern="100" dirty="0">
                          <a:solidFill>
                            <a:schemeClr val="dk1"/>
                          </a:solidFill>
                          <a:effectLst/>
                          <a:latin typeface="+mn-ea"/>
                          <a:ea typeface="+mn-ea"/>
                          <a:cs typeface="+mn-cs"/>
                        </a:rPr>
                        <a:t>以「合作、創新、品牌、精緻」為核心價值</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建立文化與教育產業之創新基地：媒合產官學</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促進政府部門、非營利組織與企業合作</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每學年定期辦理相關研討、工作坊或國際研討會等</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以區域合作視角</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分享研究成果與教學經驗。</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六、</a:t>
                      </a:r>
                      <a:r>
                        <a:rPr lang="zh-TW" sz="800" kern="100" dirty="0">
                          <a:solidFill>
                            <a:schemeClr val="dk1"/>
                          </a:solidFill>
                          <a:effectLst/>
                          <a:latin typeface="+mn-ea"/>
                          <a:ea typeface="+mn-ea"/>
                          <a:cs typeface="+mn-cs"/>
                        </a:rPr>
                        <a:t>提供文化、教育產業國際交流與合作機會</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同時透過跨國銜轉學習</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與國際學校進行跨國語言人力培訓與雙向交流合作。</a:t>
                      </a:r>
                    </a:p>
                  </a:txBody>
                  <a:tcPr marL="26455" marR="26455" marT="0" marB="0"/>
                </a:tc>
                <a:extLst>
                  <a:ext uri="{0D108BD9-81ED-4DB2-BD59-A6C34878D82A}">
                    <a16:rowId xmlns:a16="http://schemas.microsoft.com/office/drawing/2014/main" val="10002"/>
                  </a:ext>
                </a:extLst>
              </a:tr>
            </a:tbl>
          </a:graphicData>
        </a:graphic>
      </p:graphicFrame>
      <p:sp>
        <p:nvSpPr>
          <p:cNvPr id="2" name="頁尾版面配置區 1"/>
          <p:cNvSpPr>
            <a:spLocks noGrp="1"/>
          </p:cNvSpPr>
          <p:nvPr>
            <p:ph type="ftr" sz="quarter" idx="11"/>
          </p:nvPr>
        </p:nvSpPr>
        <p:spPr/>
        <p:txBody>
          <a:bodyPr/>
          <a:lstStyle/>
          <a:p>
            <a:r>
              <a:rPr lang="en-US" altLang="zh-TW" dirty="0"/>
              <a:t>3</a:t>
            </a:r>
            <a:endParaRPr lang="zh-TW" altLang="en-US" dirty="0"/>
          </a:p>
        </p:txBody>
      </p:sp>
    </p:spTree>
    <p:extLst>
      <p:ext uri="{BB962C8B-B14F-4D97-AF65-F5344CB8AC3E}">
        <p14:creationId xmlns:p14="http://schemas.microsoft.com/office/powerpoint/2010/main" val="318781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181389" y="178758"/>
            <a:ext cx="3104896" cy="579117"/>
            <a:chOff x="2366963" y="3794912"/>
            <a:chExt cx="4619625" cy="688188"/>
          </a:xfrm>
        </p:grpSpPr>
        <p:sp>
          <p:nvSpPr>
            <p:cNvPr id="5" name="AutoShape 397"/>
            <p:cNvSpPr>
              <a:spLocks noChangeArrowheads="1"/>
            </p:cNvSpPr>
            <p:nvPr/>
          </p:nvSpPr>
          <p:spPr bwMode="gray">
            <a:xfrm>
              <a:off x="2451100" y="3884613"/>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398"/>
            <p:cNvSpPr txBox="1">
              <a:spLocks noChangeArrowheads="1"/>
            </p:cNvSpPr>
            <p:nvPr/>
          </p:nvSpPr>
          <p:spPr bwMode="gray">
            <a:xfrm>
              <a:off x="3060701" y="3963586"/>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r>
                <a:rPr kumimoji="1" lang="zh-TW" altLang="en-US" sz="2000" b="1" dirty="0">
                  <a:latin typeface="標楷體" pitchFamily="65" charset="-120"/>
                  <a:ea typeface="標楷體" pitchFamily="65" charset="-120"/>
                </a:rPr>
                <a:t>各學院研究目標</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7" name="Oval 399"/>
            <p:cNvSpPr>
              <a:spLocks noChangeArrowheads="1"/>
            </p:cNvSpPr>
            <p:nvPr/>
          </p:nvSpPr>
          <p:spPr bwMode="gray">
            <a:xfrm>
              <a:off x="2366963" y="3794912"/>
              <a:ext cx="600074" cy="462764"/>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 name="Text Box 400"/>
            <p:cNvSpPr txBox="1">
              <a:spLocks noChangeArrowheads="1"/>
            </p:cNvSpPr>
            <p:nvPr/>
          </p:nvSpPr>
          <p:spPr bwMode="gray">
            <a:xfrm>
              <a:off x="2401094" y="3877768"/>
              <a:ext cx="531810" cy="29259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dirty="0">
                  <a:solidFill>
                    <a:srgbClr val="FFFFFF"/>
                  </a:solidFill>
                  <a:latin typeface="Verdana" pitchFamily="34" charset="0"/>
                  <a:ea typeface="新細明體" charset="-120"/>
                </a:rPr>
                <a:t>02</a:t>
              </a:r>
            </a:p>
          </p:txBody>
        </p:sp>
        <p:sp>
          <p:nvSpPr>
            <p:cNvPr id="9" name="Oval 407"/>
            <p:cNvSpPr>
              <a:spLocks noChangeArrowheads="1"/>
            </p:cNvSpPr>
            <p:nvPr/>
          </p:nvSpPr>
          <p:spPr bwMode="gray">
            <a:xfrm>
              <a:off x="6637338" y="3990975"/>
              <a:ext cx="349250" cy="358775"/>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graphicFrame>
        <p:nvGraphicFramePr>
          <p:cNvPr id="2" name="表格 1"/>
          <p:cNvGraphicFramePr>
            <a:graphicFrameLocks noGrp="1"/>
          </p:cNvGraphicFramePr>
          <p:nvPr>
            <p:extLst>
              <p:ext uri="{D42A27DB-BD31-4B8C-83A1-F6EECF244321}">
                <p14:modId xmlns:p14="http://schemas.microsoft.com/office/powerpoint/2010/main" val="1432007857"/>
              </p:ext>
            </p:extLst>
          </p:nvPr>
        </p:nvGraphicFramePr>
        <p:xfrm>
          <a:off x="181389" y="833358"/>
          <a:ext cx="6487436" cy="8630682"/>
        </p:xfrm>
        <a:graphic>
          <a:graphicData uri="http://schemas.openxmlformats.org/drawingml/2006/table">
            <a:tbl>
              <a:tblPr firstRow="1" firstCol="1" bandRow="1">
                <a:tableStyleId>{5C22544A-7EE6-4342-B048-85BDC9FD1C3A}</a:tableStyleId>
              </a:tblPr>
              <a:tblGrid>
                <a:gridCol w="1403689">
                  <a:extLst>
                    <a:ext uri="{9D8B030D-6E8A-4147-A177-3AD203B41FA5}">
                      <a16:colId xmlns:a16="http://schemas.microsoft.com/office/drawing/2014/main" val="20000"/>
                    </a:ext>
                  </a:extLst>
                </a:gridCol>
                <a:gridCol w="1615417">
                  <a:extLst>
                    <a:ext uri="{9D8B030D-6E8A-4147-A177-3AD203B41FA5}">
                      <a16:colId xmlns:a16="http://schemas.microsoft.com/office/drawing/2014/main" val="20001"/>
                    </a:ext>
                  </a:extLst>
                </a:gridCol>
                <a:gridCol w="1734165">
                  <a:extLst>
                    <a:ext uri="{9D8B030D-6E8A-4147-A177-3AD203B41FA5}">
                      <a16:colId xmlns:a16="http://schemas.microsoft.com/office/drawing/2014/main" val="20002"/>
                    </a:ext>
                  </a:extLst>
                </a:gridCol>
                <a:gridCol w="1734165">
                  <a:extLst>
                    <a:ext uri="{9D8B030D-6E8A-4147-A177-3AD203B41FA5}">
                      <a16:colId xmlns:a16="http://schemas.microsoft.com/office/drawing/2014/main" val="20003"/>
                    </a:ext>
                  </a:extLst>
                </a:gridCol>
              </a:tblGrid>
              <a:tr h="218202">
                <a:tc>
                  <a:txBody>
                    <a:bodyPr/>
                    <a:lstStyle/>
                    <a:p>
                      <a:pPr algn="ctr">
                        <a:spcAft>
                          <a:spcPts val="0"/>
                        </a:spcAft>
                      </a:pPr>
                      <a:r>
                        <a:rPr lang="zh-TW" sz="800" b="1" kern="100" dirty="0">
                          <a:solidFill>
                            <a:schemeClr val="lt1"/>
                          </a:solidFill>
                          <a:effectLst/>
                          <a:latin typeface="+mn-ea"/>
                          <a:ea typeface="+mn-ea"/>
                          <a:cs typeface="+mn-cs"/>
                        </a:rPr>
                        <a:t>學院</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產學、研發及技轉之目標</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a:t>
                      </a:r>
                      <a:r>
                        <a:rPr lang="en-US" sz="800" b="1" kern="100" dirty="0">
                          <a:solidFill>
                            <a:schemeClr val="lt1"/>
                          </a:solidFill>
                          <a:effectLst/>
                          <a:latin typeface="+mn-ea"/>
                          <a:ea typeface="+mn-ea"/>
                          <a:cs typeface="+mn-cs"/>
                        </a:rPr>
                        <a:t>KPI</a:t>
                      </a:r>
                      <a:endParaRPr lang="zh-TW" sz="800" b="1" kern="100" dirty="0">
                        <a:solidFill>
                          <a:schemeClr val="lt1"/>
                        </a:solidFill>
                        <a:effectLst/>
                        <a:latin typeface="+mn-ea"/>
                        <a:ea typeface="+mn-ea"/>
                        <a:cs typeface="+mn-cs"/>
                      </a:endParaRPr>
                    </a:p>
                  </a:txBody>
                  <a:tcPr marL="18295" marR="18295" marT="0" marB="0" anchor="ctr"/>
                </a:tc>
                <a:extLst>
                  <a:ext uri="{0D108BD9-81ED-4DB2-BD59-A6C34878D82A}">
                    <a16:rowId xmlns:a16="http://schemas.microsoft.com/office/drawing/2014/main" val="10000"/>
                  </a:ext>
                </a:extLst>
              </a:tr>
              <a:tr h="1805082">
                <a:tc rowSpan="5">
                  <a:txBody>
                    <a:bodyPr/>
                    <a:lstStyle/>
                    <a:p>
                      <a:pPr algn="ctr">
                        <a:spcAft>
                          <a:spcPts val="0"/>
                        </a:spcAft>
                      </a:pPr>
                      <a:r>
                        <a:rPr lang="zh-TW" sz="800" kern="100" dirty="0">
                          <a:effectLst/>
                          <a:latin typeface="+mn-ea"/>
                          <a:ea typeface="+mn-ea"/>
                        </a:rPr>
                        <a:t>理學院</a:t>
                      </a:r>
                      <a:endParaRPr lang="zh-TW" sz="800" kern="100" dirty="0">
                        <a:effectLst/>
                        <a:latin typeface="+mn-ea"/>
                        <a:ea typeface="+mn-ea"/>
                        <a:cs typeface="Times New Roman"/>
                      </a:endParaRPr>
                    </a:p>
                  </a:txBody>
                  <a:tcPr marL="18295" marR="18295" marT="0" marB="0" anchor="ctr"/>
                </a:tc>
                <a:tc>
                  <a:txBody>
                    <a:bodyPr/>
                    <a:lstStyle/>
                    <a:p>
                      <a:pPr>
                        <a:spcAft>
                          <a:spcPts val="0"/>
                        </a:spcAft>
                      </a:pPr>
                      <a:r>
                        <a:rPr lang="zh-TW" sz="800" kern="100" dirty="0">
                          <a:effectLst/>
                          <a:latin typeface="+mn-ea"/>
                          <a:ea typeface="+mn-ea"/>
                        </a:rPr>
                        <a:t>數學系</a:t>
                      </a:r>
                    </a:p>
                    <a:p>
                      <a:pPr>
                        <a:spcAft>
                          <a:spcPts val="0"/>
                        </a:spcAft>
                      </a:pPr>
                      <a:r>
                        <a:rPr lang="zh-TW" sz="800" kern="100" dirty="0">
                          <a:effectLst/>
                          <a:latin typeface="+mn-ea"/>
                          <a:ea typeface="+mn-ea"/>
                        </a:rPr>
                        <a:t>　　由於數學研究主要是著重基礎數學工具與發展</a:t>
                      </a:r>
                      <a:r>
                        <a:rPr lang="zh-TW" altLang="en-US" sz="800" kern="100" dirty="0">
                          <a:effectLst/>
                          <a:latin typeface="+mn-ea"/>
                          <a:ea typeface="+mn-ea"/>
                        </a:rPr>
                        <a:t>，</a:t>
                      </a:r>
                      <a:r>
                        <a:rPr lang="zh-TW" sz="800" kern="100" dirty="0">
                          <a:effectLst/>
                          <a:latin typeface="+mn-ea"/>
                          <a:ea typeface="+mn-ea"/>
                        </a:rPr>
                        <a:t>因此過去數學系與產學和技轉的銜接較薄弱。然而近年來</a:t>
                      </a:r>
                      <a:r>
                        <a:rPr lang="zh-TW" altLang="en-US" sz="800" kern="100" dirty="0">
                          <a:effectLst/>
                          <a:latin typeface="+mn-ea"/>
                          <a:ea typeface="+mn-ea"/>
                        </a:rPr>
                        <a:t>，</a:t>
                      </a:r>
                      <a:r>
                        <a:rPr lang="zh-TW" sz="800" kern="100" dirty="0">
                          <a:effectLst/>
                          <a:latin typeface="+mn-ea"/>
                          <a:ea typeface="+mn-ea"/>
                        </a:rPr>
                        <a:t>資料科學</a:t>
                      </a:r>
                      <a:r>
                        <a:rPr lang="zh-TW" altLang="en-US" sz="800" kern="100" dirty="0">
                          <a:effectLst/>
                          <a:latin typeface="+mn-ea"/>
                          <a:ea typeface="+mn-ea"/>
                        </a:rPr>
                        <a:t>（</a:t>
                      </a:r>
                      <a:r>
                        <a:rPr lang="zh-TW" sz="800" kern="100" dirty="0">
                          <a:effectLst/>
                          <a:latin typeface="+mn-ea"/>
                          <a:ea typeface="+mn-ea"/>
                        </a:rPr>
                        <a:t>包含機器學習與資料探勘</a:t>
                      </a:r>
                      <a:r>
                        <a:rPr lang="zh-TW" altLang="en-US" sz="800" kern="100" dirty="0">
                          <a:effectLst/>
                          <a:latin typeface="+mn-ea"/>
                          <a:ea typeface="+mn-ea"/>
                        </a:rPr>
                        <a:t>）</a:t>
                      </a:r>
                      <a:r>
                        <a:rPr lang="zh-TW" sz="800" kern="100" dirty="0">
                          <a:effectLst/>
                          <a:latin typeface="+mn-ea"/>
                          <a:ea typeface="+mn-ea"/>
                        </a:rPr>
                        <a:t>的研究領域在學界與產業界裡均受到高度的重視</a:t>
                      </a:r>
                      <a:r>
                        <a:rPr lang="zh-TW" altLang="en-US" sz="800" kern="100" dirty="0">
                          <a:effectLst/>
                          <a:latin typeface="+mn-ea"/>
                          <a:ea typeface="+mn-ea"/>
                        </a:rPr>
                        <a:t>，</a:t>
                      </a:r>
                      <a:r>
                        <a:rPr lang="zh-TW" sz="800" kern="100" dirty="0">
                          <a:effectLst/>
                          <a:latin typeface="+mn-ea"/>
                          <a:ea typeface="+mn-ea"/>
                        </a:rPr>
                        <a:t>許多在機器學習與資料探勘中被提出來的預測模型也確實滿足了不少在資料分析上的需求</a:t>
                      </a:r>
                      <a:r>
                        <a:rPr lang="zh-TW" altLang="en-US" sz="800" kern="100" dirty="0">
                          <a:effectLst/>
                          <a:latin typeface="+mn-ea"/>
                          <a:ea typeface="+mn-ea"/>
                        </a:rPr>
                        <a:t>，</a:t>
                      </a:r>
                      <a:r>
                        <a:rPr lang="zh-TW" sz="800" kern="100" dirty="0">
                          <a:effectLst/>
                          <a:latin typeface="+mn-ea"/>
                          <a:ea typeface="+mn-ea"/>
                        </a:rPr>
                        <a:t>而在整個資料科學相關知識的培養中</a:t>
                      </a:r>
                      <a:r>
                        <a:rPr lang="zh-TW" altLang="en-US" sz="800" kern="100" dirty="0">
                          <a:effectLst/>
                          <a:latin typeface="+mn-ea"/>
                          <a:ea typeface="+mn-ea"/>
                        </a:rPr>
                        <a:t>，</a:t>
                      </a:r>
                      <a:r>
                        <a:rPr lang="zh-TW" sz="800" kern="100" dirty="0">
                          <a:effectLst/>
                          <a:latin typeface="+mn-ea"/>
                          <a:ea typeface="+mn-ea"/>
                        </a:rPr>
                        <a:t>數學與統計的相關知識則是重要支柱之一。因此</a:t>
                      </a:r>
                      <a:r>
                        <a:rPr lang="zh-TW" altLang="en-US" sz="800" kern="100" dirty="0">
                          <a:effectLst/>
                          <a:latin typeface="+mn-ea"/>
                          <a:ea typeface="+mn-ea"/>
                        </a:rPr>
                        <a:t>，</a:t>
                      </a:r>
                      <a:r>
                        <a:rPr lang="zh-TW" sz="800" kern="100" dirty="0">
                          <a:effectLst/>
                          <a:latin typeface="+mn-ea"/>
                          <a:ea typeface="+mn-ea"/>
                        </a:rPr>
                        <a:t>在數學系產學、研發及技轉上將朝向資料科學的方向邁進</a:t>
                      </a:r>
                      <a:r>
                        <a:rPr lang="zh-TW" altLang="en-US" sz="800" kern="100" dirty="0">
                          <a:effectLst/>
                          <a:latin typeface="+mn-ea"/>
                          <a:ea typeface="+mn-ea"/>
                        </a:rPr>
                        <a:t>，</a:t>
                      </a:r>
                      <a:r>
                        <a:rPr lang="zh-TW" sz="800" kern="100" dirty="0">
                          <a:effectLst/>
                          <a:latin typeface="+mn-ea"/>
                          <a:ea typeface="+mn-ea"/>
                        </a:rPr>
                        <a:t>主要是在機器學習的應用中</a:t>
                      </a:r>
                      <a:r>
                        <a:rPr lang="zh-TW" altLang="en-US" sz="800" kern="100" dirty="0">
                          <a:effectLst/>
                          <a:latin typeface="+mn-ea"/>
                          <a:ea typeface="+mn-ea"/>
                        </a:rPr>
                        <a:t>，</a:t>
                      </a:r>
                      <a:r>
                        <a:rPr lang="zh-TW" sz="800" kern="100" dirty="0">
                          <a:effectLst/>
                          <a:latin typeface="+mn-ea"/>
                          <a:ea typeface="+mn-ea"/>
                        </a:rPr>
                        <a:t>提供統計與科學計算上的工具</a:t>
                      </a:r>
                      <a:r>
                        <a:rPr lang="zh-TW" altLang="en-US" sz="800" kern="100" dirty="0">
                          <a:effectLst/>
                          <a:latin typeface="+mn-ea"/>
                          <a:ea typeface="+mn-ea"/>
                        </a:rPr>
                        <a:t>，</a:t>
                      </a:r>
                      <a:r>
                        <a:rPr lang="zh-TW" sz="800" kern="100" dirty="0">
                          <a:effectLst/>
                          <a:latin typeface="+mn-ea"/>
                          <a:ea typeface="+mn-ea"/>
                        </a:rPr>
                        <a:t>協助模型的精進來吸引合作廠商的注目。</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dirty="0">
                          <a:effectLst/>
                          <a:latin typeface="+mn-ea"/>
                          <a:ea typeface="+mn-ea"/>
                        </a:rPr>
                        <a:t>數學系</a:t>
                      </a:r>
                    </a:p>
                    <a:p>
                      <a:pPr>
                        <a:spcAft>
                          <a:spcPts val="0"/>
                        </a:spcAft>
                      </a:pPr>
                      <a:r>
                        <a:rPr lang="zh-TW" sz="800" kern="100" dirty="0">
                          <a:effectLst/>
                          <a:latin typeface="+mn-ea"/>
                          <a:ea typeface="+mn-ea"/>
                        </a:rPr>
                        <a:t>　　產學與技轉策略上</a:t>
                      </a:r>
                      <a:r>
                        <a:rPr lang="zh-TW" altLang="en-US" sz="800" kern="100" dirty="0">
                          <a:effectLst/>
                          <a:latin typeface="+mn-ea"/>
                          <a:ea typeface="+mn-ea"/>
                        </a:rPr>
                        <a:t>，</a:t>
                      </a:r>
                      <a:r>
                        <a:rPr lang="zh-TW" sz="800" kern="100" dirty="0">
                          <a:effectLst/>
                          <a:latin typeface="+mn-ea"/>
                          <a:ea typeface="+mn-ea"/>
                        </a:rPr>
                        <a:t>將由三方面來執行</a:t>
                      </a:r>
                      <a:r>
                        <a:rPr lang="zh-TW" altLang="en-US" sz="800" kern="100" dirty="0">
                          <a:effectLst/>
                          <a:latin typeface="+mn-ea"/>
                          <a:ea typeface="+mn-ea"/>
                        </a:rPr>
                        <a:t>，</a:t>
                      </a:r>
                      <a:r>
                        <a:rPr lang="zh-TW" sz="800" kern="100" dirty="0">
                          <a:effectLst/>
                          <a:latin typeface="+mn-ea"/>
                          <a:ea typeface="+mn-ea"/>
                        </a:rPr>
                        <a:t>一方面為整合系上資料科學的研究能量</a:t>
                      </a:r>
                      <a:r>
                        <a:rPr lang="zh-TW" altLang="en-US" sz="800" kern="100" dirty="0">
                          <a:effectLst/>
                          <a:latin typeface="+mn-ea"/>
                          <a:ea typeface="+mn-ea"/>
                        </a:rPr>
                        <a:t>，</a:t>
                      </a:r>
                      <a:r>
                        <a:rPr lang="zh-TW" sz="800" kern="100" dirty="0">
                          <a:effectLst/>
                          <a:latin typeface="+mn-ea"/>
                          <a:ea typeface="+mn-ea"/>
                        </a:rPr>
                        <a:t>第二為培養可以協助產學合作之學生</a:t>
                      </a:r>
                      <a:r>
                        <a:rPr lang="zh-TW" altLang="en-US" sz="800" kern="100" dirty="0">
                          <a:effectLst/>
                          <a:latin typeface="+mn-ea"/>
                          <a:ea typeface="+mn-ea"/>
                        </a:rPr>
                        <a:t>，</a:t>
                      </a:r>
                      <a:r>
                        <a:rPr lang="zh-TW" sz="800" kern="100" dirty="0">
                          <a:effectLst/>
                          <a:latin typeface="+mn-ea"/>
                          <a:ea typeface="+mn-ea"/>
                        </a:rPr>
                        <a:t>最後則是產學合作的媒合。</a:t>
                      </a:r>
                    </a:p>
                    <a:p>
                      <a:pPr>
                        <a:spcAft>
                          <a:spcPts val="0"/>
                        </a:spcAft>
                      </a:pPr>
                      <a:r>
                        <a:rPr lang="zh-TW" sz="800" kern="100" dirty="0">
                          <a:effectLst/>
                          <a:latin typeface="+mn-ea"/>
                          <a:ea typeface="+mn-ea"/>
                        </a:rPr>
                        <a:t>　　在整合資料科學的研究能量上</a:t>
                      </a:r>
                      <a:r>
                        <a:rPr lang="zh-TW" altLang="en-US" sz="800" kern="100" dirty="0">
                          <a:effectLst/>
                          <a:latin typeface="+mn-ea"/>
                          <a:ea typeface="+mn-ea"/>
                        </a:rPr>
                        <a:t>，</a:t>
                      </a:r>
                      <a:r>
                        <a:rPr lang="zh-TW" sz="800" kern="100" dirty="0">
                          <a:effectLst/>
                          <a:latin typeface="+mn-ea"/>
                          <a:ea typeface="+mn-ea"/>
                        </a:rPr>
                        <a:t>主要會盤點系上個老師之專長</a:t>
                      </a:r>
                      <a:r>
                        <a:rPr lang="zh-TW" altLang="en-US" sz="800" kern="100" dirty="0">
                          <a:effectLst/>
                          <a:latin typeface="+mn-ea"/>
                          <a:ea typeface="+mn-ea"/>
                        </a:rPr>
                        <a:t>，</a:t>
                      </a:r>
                      <a:r>
                        <a:rPr lang="zh-TW" sz="800" kern="100" dirty="0">
                          <a:effectLst/>
                          <a:latin typeface="+mn-ea"/>
                          <a:ea typeface="+mn-ea"/>
                        </a:rPr>
                        <a:t>並尋找在資料分析上有相關的教師</a:t>
                      </a:r>
                      <a:r>
                        <a:rPr lang="zh-TW" altLang="en-US" sz="800" kern="100" dirty="0">
                          <a:effectLst/>
                          <a:latin typeface="+mn-ea"/>
                          <a:ea typeface="+mn-ea"/>
                        </a:rPr>
                        <a:t>，</a:t>
                      </a:r>
                      <a:r>
                        <a:rPr lang="zh-TW" sz="800" kern="100" dirty="0">
                          <a:effectLst/>
                          <a:latin typeface="+mn-ea"/>
                          <a:ea typeface="+mn-ea"/>
                        </a:rPr>
                        <a:t>特別是在科學計算與統計專長的老師</a:t>
                      </a:r>
                      <a:r>
                        <a:rPr lang="zh-TW" altLang="en-US" sz="800" kern="100" dirty="0">
                          <a:effectLst/>
                          <a:latin typeface="+mn-ea"/>
                          <a:ea typeface="+mn-ea"/>
                        </a:rPr>
                        <a:t>，</a:t>
                      </a:r>
                      <a:r>
                        <a:rPr lang="zh-TW" sz="800" kern="100" dirty="0">
                          <a:effectLst/>
                          <a:latin typeface="+mn-ea"/>
                          <a:ea typeface="+mn-ea"/>
                        </a:rPr>
                        <a:t>應用端則是由資訊背景的老師支援</a:t>
                      </a:r>
                      <a:r>
                        <a:rPr lang="zh-TW" altLang="en-US" sz="800" kern="100" dirty="0">
                          <a:effectLst/>
                          <a:latin typeface="+mn-ea"/>
                          <a:ea typeface="+mn-ea"/>
                        </a:rPr>
                        <a:t>，</a:t>
                      </a:r>
                      <a:r>
                        <a:rPr lang="zh-TW" sz="800" kern="100" dirty="0">
                          <a:effectLst/>
                          <a:latin typeface="+mn-ea"/>
                          <a:ea typeface="+mn-ea"/>
                        </a:rPr>
                        <a:t>以團隊的形式來開發產學合作的可能性。</a:t>
                      </a:r>
                    </a:p>
                    <a:p>
                      <a:pPr>
                        <a:spcAft>
                          <a:spcPts val="0"/>
                        </a:spcAft>
                      </a:pPr>
                      <a:r>
                        <a:rPr lang="zh-TW" sz="800" kern="100" dirty="0">
                          <a:effectLst/>
                          <a:latin typeface="+mn-ea"/>
                          <a:ea typeface="+mn-ea"/>
                        </a:rPr>
                        <a:t>　　在培養產學合作學生方面</a:t>
                      </a:r>
                      <a:r>
                        <a:rPr lang="zh-TW" altLang="en-US" sz="800" kern="100" dirty="0">
                          <a:effectLst/>
                          <a:latin typeface="+mn-ea"/>
                          <a:ea typeface="+mn-ea"/>
                        </a:rPr>
                        <a:t>，</a:t>
                      </a:r>
                      <a:r>
                        <a:rPr lang="zh-TW" sz="800" kern="100" dirty="0">
                          <a:effectLst/>
                          <a:latin typeface="+mn-ea"/>
                          <a:ea typeface="+mn-ea"/>
                        </a:rPr>
                        <a:t>會開設相關應用課程</a:t>
                      </a:r>
                      <a:r>
                        <a:rPr lang="zh-TW" altLang="en-US" sz="800" kern="100" dirty="0">
                          <a:effectLst/>
                          <a:latin typeface="+mn-ea"/>
                          <a:ea typeface="+mn-ea"/>
                        </a:rPr>
                        <a:t>，</a:t>
                      </a:r>
                      <a:r>
                        <a:rPr lang="zh-TW" sz="800" kern="100" dirty="0">
                          <a:effectLst/>
                          <a:latin typeface="+mn-ea"/>
                          <a:ea typeface="+mn-ea"/>
                        </a:rPr>
                        <a:t>並且將以系列課程</a:t>
                      </a:r>
                      <a:r>
                        <a:rPr lang="en-US" sz="800" kern="100" dirty="0">
                          <a:effectLst/>
                          <a:latin typeface="+mn-ea"/>
                          <a:ea typeface="+mn-ea"/>
                        </a:rPr>
                        <a:t>（</a:t>
                      </a:r>
                      <a:r>
                        <a:rPr lang="zh-TW" sz="800" kern="100" dirty="0">
                          <a:effectLst/>
                          <a:latin typeface="+mn-ea"/>
                          <a:ea typeface="+mn-ea"/>
                        </a:rPr>
                        <a:t>小學程</a:t>
                      </a:r>
                      <a:r>
                        <a:rPr lang="en-US" sz="800" kern="100" dirty="0">
                          <a:effectLst/>
                          <a:latin typeface="+mn-ea"/>
                          <a:ea typeface="+mn-ea"/>
                        </a:rPr>
                        <a:t>）</a:t>
                      </a:r>
                      <a:r>
                        <a:rPr lang="zh-TW" sz="800" kern="100" dirty="0">
                          <a:effectLst/>
                          <a:latin typeface="+mn-ea"/>
                          <a:ea typeface="+mn-ea"/>
                        </a:rPr>
                        <a:t>為主軸</a:t>
                      </a:r>
                      <a:r>
                        <a:rPr lang="zh-TW" altLang="en-US" sz="800" kern="100" dirty="0">
                          <a:effectLst/>
                          <a:latin typeface="+mn-ea"/>
                          <a:ea typeface="+mn-ea"/>
                        </a:rPr>
                        <a:t>，</a:t>
                      </a:r>
                      <a:r>
                        <a:rPr lang="zh-TW" sz="800" kern="100" dirty="0">
                          <a:effectLst/>
                          <a:latin typeface="+mn-ea"/>
                          <a:ea typeface="+mn-ea"/>
                        </a:rPr>
                        <a:t>透過串連相關科目</a:t>
                      </a:r>
                      <a:r>
                        <a:rPr lang="zh-TW" altLang="en-US" sz="800" kern="100" dirty="0">
                          <a:effectLst/>
                          <a:latin typeface="+mn-ea"/>
                          <a:ea typeface="+mn-ea"/>
                        </a:rPr>
                        <a:t>，</a:t>
                      </a:r>
                      <a:r>
                        <a:rPr lang="zh-TW" sz="800" kern="100" dirty="0">
                          <a:effectLst/>
                          <a:latin typeface="+mn-ea"/>
                          <a:ea typeface="+mn-ea"/>
                        </a:rPr>
                        <a:t>引導學生將所學到的數學工具應到各個產業上。例如</a:t>
                      </a:r>
                      <a:r>
                        <a:rPr lang="zh-TW" altLang="en-US" sz="800" kern="100" dirty="0">
                          <a:effectLst/>
                          <a:latin typeface="+mn-ea"/>
                          <a:ea typeface="+mn-ea"/>
                        </a:rPr>
                        <a:t>，</a:t>
                      </a:r>
                      <a:r>
                        <a:rPr lang="zh-TW" sz="800" kern="100" dirty="0">
                          <a:effectLst/>
                          <a:latin typeface="+mn-ea"/>
                          <a:ea typeface="+mn-ea"/>
                        </a:rPr>
                        <a:t>我們將可以將系上之</a:t>
                      </a:r>
                      <a:r>
                        <a:rPr lang="en-US" sz="800" kern="100" dirty="0">
                          <a:effectLst/>
                          <a:latin typeface="+mn-ea"/>
                          <a:ea typeface="+mn-ea"/>
                        </a:rPr>
                        <a:t>Python </a:t>
                      </a:r>
                      <a:r>
                        <a:rPr lang="zh-TW" sz="800" kern="100" dirty="0">
                          <a:effectLst/>
                          <a:latin typeface="+mn-ea"/>
                          <a:ea typeface="+mn-ea"/>
                        </a:rPr>
                        <a:t>程式設計、</a:t>
                      </a:r>
                      <a:r>
                        <a:rPr lang="en-US" sz="800" kern="100" dirty="0">
                          <a:effectLst/>
                          <a:latin typeface="+mn-ea"/>
                          <a:ea typeface="+mn-ea"/>
                        </a:rPr>
                        <a:t>Python </a:t>
                      </a:r>
                      <a:r>
                        <a:rPr lang="zh-TW" sz="800" kern="100" dirty="0">
                          <a:effectLst/>
                          <a:latin typeface="+mn-ea"/>
                          <a:ea typeface="+mn-ea"/>
                        </a:rPr>
                        <a:t>程式設計與資料分析結合成一個資料科學系列課程</a:t>
                      </a:r>
                      <a:r>
                        <a:rPr lang="zh-TW" altLang="en-US" sz="800" kern="100" dirty="0">
                          <a:effectLst/>
                          <a:latin typeface="+mn-ea"/>
                          <a:ea typeface="+mn-ea"/>
                        </a:rPr>
                        <a:t>，</a:t>
                      </a:r>
                      <a:r>
                        <a:rPr lang="zh-TW" sz="800" kern="100" dirty="0">
                          <a:effectLst/>
                          <a:latin typeface="+mn-ea"/>
                          <a:ea typeface="+mn-ea"/>
                        </a:rPr>
                        <a:t>訓練學生資料分析之能力</a:t>
                      </a:r>
                      <a:r>
                        <a:rPr lang="zh-TW" altLang="en-US" sz="800" kern="100" dirty="0">
                          <a:effectLst/>
                          <a:latin typeface="+mn-ea"/>
                          <a:ea typeface="+mn-ea"/>
                        </a:rPr>
                        <a:t>，</a:t>
                      </a:r>
                      <a:r>
                        <a:rPr lang="zh-TW" sz="800" kern="100" dirty="0">
                          <a:effectLst/>
                          <a:latin typeface="+mn-ea"/>
                          <a:ea typeface="+mn-ea"/>
                        </a:rPr>
                        <a:t>讓教師可以有足夠的人力來執行產學合作之計畫。</a:t>
                      </a:r>
                    </a:p>
                    <a:p>
                      <a:pPr>
                        <a:spcAft>
                          <a:spcPts val="0"/>
                        </a:spcAft>
                      </a:pPr>
                      <a:r>
                        <a:rPr lang="zh-TW" sz="800" kern="100" dirty="0">
                          <a:effectLst/>
                          <a:latin typeface="+mn-ea"/>
                          <a:ea typeface="+mn-ea"/>
                        </a:rPr>
                        <a:t>　　最後</a:t>
                      </a:r>
                      <a:r>
                        <a:rPr lang="zh-TW" altLang="en-US" sz="800" kern="100" dirty="0">
                          <a:effectLst/>
                          <a:latin typeface="+mn-ea"/>
                          <a:ea typeface="+mn-ea"/>
                        </a:rPr>
                        <a:t>，</a:t>
                      </a:r>
                      <a:r>
                        <a:rPr lang="zh-TW" sz="800" kern="100" dirty="0">
                          <a:effectLst/>
                          <a:latin typeface="+mn-ea"/>
                          <a:ea typeface="+mn-ea"/>
                        </a:rPr>
                        <a:t>在媒合方面</a:t>
                      </a:r>
                      <a:r>
                        <a:rPr lang="zh-TW" altLang="en-US" sz="800" kern="100" dirty="0">
                          <a:effectLst/>
                          <a:latin typeface="+mn-ea"/>
                          <a:ea typeface="+mn-ea"/>
                        </a:rPr>
                        <a:t>，</a:t>
                      </a:r>
                      <a:r>
                        <a:rPr lang="zh-TW" sz="800" kern="100" dirty="0">
                          <a:effectLst/>
                          <a:latin typeface="+mn-ea"/>
                          <a:ea typeface="+mn-ea"/>
                        </a:rPr>
                        <a:t>我們也將從已有產學合作的老師幫忙媒合</a:t>
                      </a:r>
                      <a:r>
                        <a:rPr lang="zh-TW" altLang="en-US" sz="800" kern="100" dirty="0">
                          <a:effectLst/>
                          <a:latin typeface="+mn-ea"/>
                          <a:ea typeface="+mn-ea"/>
                        </a:rPr>
                        <a:t>，</a:t>
                      </a:r>
                      <a:r>
                        <a:rPr lang="zh-TW" sz="800" kern="100" dirty="0">
                          <a:effectLst/>
                          <a:latin typeface="+mn-ea"/>
                          <a:ea typeface="+mn-ea"/>
                        </a:rPr>
                        <a:t>方式為讓其他教師擔任共同主持人</a:t>
                      </a:r>
                      <a:r>
                        <a:rPr lang="zh-TW" altLang="en-US" sz="800" kern="100" dirty="0">
                          <a:effectLst/>
                          <a:latin typeface="+mn-ea"/>
                          <a:ea typeface="+mn-ea"/>
                        </a:rPr>
                        <a:t>，</a:t>
                      </a:r>
                      <a:r>
                        <a:rPr lang="zh-TW" sz="800" kern="100" dirty="0">
                          <a:effectLst/>
                          <a:latin typeface="+mn-ea"/>
                          <a:ea typeface="+mn-ea"/>
                        </a:rPr>
                        <a:t>近一步增加與廠商接觸之機會</a:t>
                      </a:r>
                      <a:r>
                        <a:rPr lang="zh-TW" altLang="en-US" sz="800" kern="100" dirty="0">
                          <a:effectLst/>
                          <a:latin typeface="+mn-ea"/>
                          <a:ea typeface="+mn-ea"/>
                        </a:rPr>
                        <a:t>，</a:t>
                      </a:r>
                      <a:r>
                        <a:rPr lang="zh-TW" sz="800" kern="100" dirty="0">
                          <a:effectLst/>
                          <a:latin typeface="+mn-ea"/>
                          <a:ea typeface="+mn-ea"/>
                        </a:rPr>
                        <a:t>創造合作的可能性。另外也將鼓勵系上老師多參與產學之相關研討會</a:t>
                      </a:r>
                      <a:r>
                        <a:rPr lang="zh-TW" altLang="en-US" sz="800" kern="100" dirty="0">
                          <a:effectLst/>
                          <a:latin typeface="+mn-ea"/>
                          <a:ea typeface="+mn-ea"/>
                        </a:rPr>
                        <a:t>，</a:t>
                      </a:r>
                      <a:r>
                        <a:rPr lang="zh-TW" sz="800" kern="100" dirty="0">
                          <a:effectLst/>
                          <a:latin typeface="+mn-ea"/>
                          <a:ea typeface="+mn-ea"/>
                        </a:rPr>
                        <a:t>增加曝光之機會。</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dirty="0">
                          <a:effectLst/>
                          <a:latin typeface="+mn-ea"/>
                          <a:ea typeface="+mn-ea"/>
                        </a:rPr>
                        <a:t>數學系</a:t>
                      </a:r>
                    </a:p>
                    <a:p>
                      <a:pPr>
                        <a:spcAft>
                          <a:spcPts val="0"/>
                        </a:spcAft>
                      </a:pPr>
                      <a:r>
                        <a:rPr lang="zh-TW" sz="800" kern="100" dirty="0">
                          <a:effectLst/>
                          <a:latin typeface="+mn-ea"/>
                          <a:ea typeface="+mn-ea"/>
                        </a:rPr>
                        <a:t>　　由於數學系過去產學的資源較弱</a:t>
                      </a:r>
                      <a:r>
                        <a:rPr lang="zh-TW" altLang="en-US" sz="800" kern="100" dirty="0">
                          <a:effectLst/>
                          <a:latin typeface="+mn-ea"/>
                          <a:ea typeface="+mn-ea"/>
                        </a:rPr>
                        <a:t>，</a:t>
                      </a:r>
                      <a:r>
                        <a:rPr lang="zh-TW" sz="800" kern="100" dirty="0">
                          <a:effectLst/>
                          <a:latin typeface="+mn-ea"/>
                          <a:ea typeface="+mn-ea"/>
                        </a:rPr>
                        <a:t>因此初期之</a:t>
                      </a:r>
                      <a:r>
                        <a:rPr lang="en-US" sz="800" kern="100" dirty="0">
                          <a:effectLst/>
                          <a:latin typeface="+mn-ea"/>
                          <a:ea typeface="+mn-ea"/>
                        </a:rPr>
                        <a:t>KPI</a:t>
                      </a:r>
                      <a:r>
                        <a:rPr lang="zh-TW" sz="800" kern="100" dirty="0">
                          <a:effectLst/>
                          <a:latin typeface="+mn-ea"/>
                          <a:ea typeface="+mn-ea"/>
                        </a:rPr>
                        <a:t>我們將鎖定在學生能力培養</a:t>
                      </a:r>
                      <a:r>
                        <a:rPr lang="zh-TW" altLang="en-US" sz="800" kern="100" dirty="0">
                          <a:effectLst/>
                          <a:latin typeface="+mn-ea"/>
                          <a:ea typeface="+mn-ea"/>
                        </a:rPr>
                        <a:t>，</a:t>
                      </a:r>
                      <a:r>
                        <a:rPr lang="zh-TW" sz="800" kern="100" dirty="0">
                          <a:effectLst/>
                          <a:latin typeface="+mn-ea"/>
                          <a:ea typeface="+mn-ea"/>
                        </a:rPr>
                        <a:t>也就是有一定人數參與資料分析之系列課程。另外</a:t>
                      </a:r>
                      <a:r>
                        <a:rPr lang="zh-TW" altLang="en-US" sz="800" kern="100" dirty="0">
                          <a:effectLst/>
                          <a:latin typeface="+mn-ea"/>
                          <a:ea typeface="+mn-ea"/>
                        </a:rPr>
                        <a:t>，</a:t>
                      </a:r>
                      <a:r>
                        <a:rPr lang="zh-TW" sz="800" kern="100" dirty="0">
                          <a:effectLst/>
                          <a:latin typeface="+mn-ea"/>
                          <a:ea typeface="+mn-ea"/>
                        </a:rPr>
                        <a:t>在產學實質的合作上</a:t>
                      </a:r>
                      <a:r>
                        <a:rPr lang="zh-TW" altLang="en-US" sz="800" kern="100" dirty="0">
                          <a:effectLst/>
                          <a:latin typeface="+mn-ea"/>
                          <a:ea typeface="+mn-ea"/>
                        </a:rPr>
                        <a:t>，</a:t>
                      </a:r>
                      <a:r>
                        <a:rPr lang="zh-TW" sz="800" kern="100" dirty="0">
                          <a:effectLst/>
                          <a:latin typeface="+mn-ea"/>
                          <a:ea typeface="+mn-ea"/>
                        </a:rPr>
                        <a:t>則是以教師參與業界狀況來評估</a:t>
                      </a:r>
                      <a:r>
                        <a:rPr lang="zh-TW" altLang="en-US" sz="800" kern="100" dirty="0">
                          <a:effectLst/>
                          <a:latin typeface="+mn-ea"/>
                          <a:ea typeface="+mn-ea"/>
                        </a:rPr>
                        <a:t>，</a:t>
                      </a:r>
                      <a:r>
                        <a:rPr lang="zh-TW" sz="800" kern="100" dirty="0">
                          <a:effectLst/>
                          <a:latin typeface="+mn-ea"/>
                          <a:ea typeface="+mn-ea"/>
                        </a:rPr>
                        <a:t>其中可能包含產學合作案、至業界擔任顧問或者學生至業界實習之狀況。</a:t>
                      </a:r>
                      <a:endParaRPr lang="zh-TW" sz="800" kern="100" dirty="0">
                        <a:effectLst/>
                        <a:latin typeface="+mn-ea"/>
                        <a:ea typeface="+mn-ea"/>
                        <a:cs typeface="Times New Roman"/>
                      </a:endParaRPr>
                    </a:p>
                  </a:txBody>
                  <a:tcPr marL="18295" marR="18295" marT="0" marB="0"/>
                </a:tc>
                <a:extLst>
                  <a:ext uri="{0D108BD9-81ED-4DB2-BD59-A6C34878D82A}">
                    <a16:rowId xmlns:a16="http://schemas.microsoft.com/office/drawing/2014/main" val="10001"/>
                  </a:ext>
                </a:extLst>
              </a:tr>
              <a:tr h="487860">
                <a:tc vMerge="1">
                  <a:txBody>
                    <a:bodyPr/>
                    <a:lstStyle/>
                    <a:p>
                      <a:endParaRPr lang="zh-TW" altLang="en-US"/>
                    </a:p>
                  </a:txBody>
                  <a:tcPr/>
                </a:tc>
                <a:tc>
                  <a:txBody>
                    <a:bodyPr/>
                    <a:lstStyle/>
                    <a:p>
                      <a:pPr>
                        <a:spcAft>
                          <a:spcPts val="0"/>
                        </a:spcAft>
                      </a:pPr>
                      <a:r>
                        <a:rPr lang="zh-TW" sz="800" kern="100" dirty="0">
                          <a:effectLst/>
                          <a:latin typeface="+mn-ea"/>
                          <a:ea typeface="+mn-ea"/>
                        </a:rPr>
                        <a:t>化學系</a:t>
                      </a:r>
                    </a:p>
                    <a:p>
                      <a:pPr marL="342900" lvl="0" indent="-342900">
                        <a:spcAft>
                          <a:spcPts val="0"/>
                        </a:spcAft>
                        <a:buFont typeface="+mj-ea"/>
                        <a:buAutoNum type="ea1ChtPlain"/>
                      </a:pPr>
                      <a:r>
                        <a:rPr lang="zh-TW" sz="800" kern="100" dirty="0">
                          <a:effectLst/>
                          <a:latin typeface="+mn-ea"/>
                          <a:ea typeface="+mn-ea"/>
                        </a:rPr>
                        <a:t>鼓勵本系教師積極投入產學合作、專利技轉與學術著作研究</a:t>
                      </a:r>
                    </a:p>
                    <a:p>
                      <a:pPr marL="342900" lvl="0" indent="-342900">
                        <a:spcAft>
                          <a:spcPts val="0"/>
                        </a:spcAft>
                        <a:buFont typeface="+mj-ea"/>
                        <a:buAutoNum type="ea1ChtPlain"/>
                      </a:pPr>
                      <a:r>
                        <a:rPr lang="zh-TW" sz="800" kern="100" dirty="0">
                          <a:effectLst/>
                          <a:latin typeface="+mn-ea"/>
                          <a:ea typeface="+mn-ea"/>
                        </a:rPr>
                        <a:t>培養專業人才</a:t>
                      </a:r>
                    </a:p>
                    <a:p>
                      <a:pPr marL="342900" lvl="0" indent="-342900">
                        <a:spcAft>
                          <a:spcPts val="0"/>
                        </a:spcAft>
                        <a:buFont typeface="+mj-ea"/>
                        <a:buAutoNum type="ea1ChtPlain"/>
                      </a:pPr>
                      <a:r>
                        <a:rPr lang="zh-TW" sz="800" kern="100" dirty="0">
                          <a:effectLst/>
                          <a:latin typeface="+mn-ea"/>
                          <a:ea typeface="+mn-ea"/>
                        </a:rPr>
                        <a:t>學術與業界接軌</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a:effectLst/>
                          <a:latin typeface="+mn-ea"/>
                          <a:ea typeface="+mn-ea"/>
                        </a:rPr>
                        <a:t>化學系</a:t>
                      </a:r>
                    </a:p>
                    <a:p>
                      <a:pPr marL="342900" lvl="0" indent="-342900" algn="just">
                        <a:spcAft>
                          <a:spcPts val="0"/>
                        </a:spcAft>
                        <a:buFont typeface="+mj-ea"/>
                        <a:buAutoNum type="ea1ChtPlain"/>
                      </a:pPr>
                      <a:r>
                        <a:rPr lang="zh-TW" sz="800" kern="100">
                          <a:effectLst/>
                          <a:latin typeface="+mn-ea"/>
                          <a:ea typeface="+mn-ea"/>
                        </a:rPr>
                        <a:t>鼓勵教師們與民間企業建立研發夥伴關係</a:t>
                      </a:r>
                    </a:p>
                    <a:p>
                      <a:pPr marL="342900" lvl="0" indent="-342900">
                        <a:spcAft>
                          <a:spcPts val="0"/>
                        </a:spcAft>
                        <a:buFont typeface="+mj-ea"/>
                        <a:buAutoNum type="ea1ChtPlain"/>
                      </a:pPr>
                      <a:r>
                        <a:rPr lang="zh-TW" sz="800" kern="100">
                          <a:effectLst/>
                          <a:latin typeface="+mn-ea"/>
                          <a:ea typeface="+mn-ea"/>
                        </a:rPr>
                        <a:t>鼓勵教師們參與大型發明競賽</a:t>
                      </a:r>
                    </a:p>
                    <a:p>
                      <a:pPr marL="342900" lvl="0" indent="-342900">
                        <a:spcAft>
                          <a:spcPts val="0"/>
                        </a:spcAft>
                        <a:buFont typeface="+mj-ea"/>
                        <a:buAutoNum type="ea1ChtPlain"/>
                      </a:pPr>
                      <a:r>
                        <a:rPr lang="zh-TW" sz="800" kern="100">
                          <a:effectLst/>
                          <a:latin typeface="+mn-ea"/>
                          <a:ea typeface="+mn-ea"/>
                        </a:rPr>
                        <a:t>籌備開設產學合作學分學程</a:t>
                      </a:r>
                    </a:p>
                    <a:p>
                      <a:pPr marL="342900" lvl="0" indent="-342900">
                        <a:spcAft>
                          <a:spcPts val="0"/>
                        </a:spcAft>
                        <a:buFont typeface="+mj-ea"/>
                        <a:buAutoNum type="ea1ChtPlain"/>
                      </a:pPr>
                      <a:r>
                        <a:rPr lang="zh-TW" sz="800" kern="100">
                          <a:effectLst/>
                          <a:latin typeface="+mn-ea"/>
                          <a:ea typeface="+mn-ea"/>
                        </a:rPr>
                        <a:t>延聘業界專家學者至本系授課或辦理研討會</a:t>
                      </a:r>
                      <a:endParaRPr lang="zh-TW" sz="800" kern="100">
                        <a:effectLst/>
                        <a:latin typeface="+mn-ea"/>
                        <a:ea typeface="+mn-ea"/>
                        <a:cs typeface="Times New Roman"/>
                      </a:endParaRPr>
                    </a:p>
                  </a:txBody>
                  <a:tcPr marL="18295" marR="18295" marT="0" marB="0"/>
                </a:tc>
                <a:tc>
                  <a:txBody>
                    <a:bodyPr/>
                    <a:lstStyle/>
                    <a:p>
                      <a:pPr>
                        <a:spcAft>
                          <a:spcPts val="0"/>
                        </a:spcAft>
                      </a:pPr>
                      <a:r>
                        <a:rPr lang="zh-TW" sz="800" kern="100">
                          <a:effectLst/>
                          <a:latin typeface="+mn-ea"/>
                          <a:ea typeface="+mn-ea"/>
                        </a:rPr>
                        <a:t>化學系</a:t>
                      </a:r>
                    </a:p>
                    <a:p>
                      <a:pPr marL="342900" lvl="0" indent="-342900">
                        <a:spcAft>
                          <a:spcPts val="0"/>
                        </a:spcAft>
                        <a:buFont typeface="+mj-ea"/>
                        <a:buAutoNum type="ea1ChtPlain"/>
                      </a:pPr>
                      <a:r>
                        <a:rPr lang="zh-TW" sz="800" kern="100">
                          <a:effectLst/>
                          <a:latin typeface="+mn-ea"/>
                          <a:ea typeface="+mn-ea"/>
                        </a:rPr>
                        <a:t>本系每年至少一件產學合作案</a:t>
                      </a:r>
                    </a:p>
                    <a:p>
                      <a:pPr marL="342900" lvl="0" indent="-342900">
                        <a:spcAft>
                          <a:spcPts val="0"/>
                        </a:spcAft>
                        <a:buFont typeface="+mj-ea"/>
                        <a:buAutoNum type="ea1ChtPlain"/>
                      </a:pPr>
                      <a:r>
                        <a:rPr lang="zh-TW" sz="800" kern="100">
                          <a:effectLst/>
                          <a:latin typeface="+mn-ea"/>
                          <a:ea typeface="+mn-ea"/>
                        </a:rPr>
                        <a:t>修讀學程人數每年至少增加</a:t>
                      </a:r>
                      <a:r>
                        <a:rPr lang="en-US" sz="800" kern="100">
                          <a:effectLst/>
                          <a:latin typeface="+mn-ea"/>
                          <a:ea typeface="+mn-ea"/>
                        </a:rPr>
                        <a:t>20</a:t>
                      </a:r>
                      <a:r>
                        <a:rPr lang="zh-TW" sz="800" kern="100">
                          <a:effectLst/>
                          <a:latin typeface="+mn-ea"/>
                          <a:ea typeface="+mn-ea"/>
                        </a:rPr>
                        <a:t>名學生</a:t>
                      </a:r>
                    </a:p>
                    <a:p>
                      <a:pPr marL="342900" lvl="0" indent="-342900">
                        <a:spcAft>
                          <a:spcPts val="0"/>
                        </a:spcAft>
                        <a:buFont typeface="+mj-ea"/>
                        <a:buAutoNum type="ea1ChtPlain"/>
                      </a:pPr>
                      <a:r>
                        <a:rPr lang="zh-TW" sz="800" kern="100">
                          <a:effectLst/>
                          <a:latin typeface="+mn-ea"/>
                          <a:ea typeface="+mn-ea"/>
                        </a:rPr>
                        <a:t>每年至少辦理一次研討會與開課</a:t>
                      </a:r>
                      <a:endParaRPr lang="zh-TW" sz="800" kern="100">
                        <a:effectLst/>
                        <a:latin typeface="+mn-ea"/>
                        <a:ea typeface="+mn-ea"/>
                        <a:cs typeface="Times New Roman"/>
                      </a:endParaRPr>
                    </a:p>
                  </a:txBody>
                  <a:tcPr marL="18295" marR="18295" marT="0" marB="0"/>
                </a:tc>
                <a:extLst>
                  <a:ext uri="{0D108BD9-81ED-4DB2-BD59-A6C34878D82A}">
                    <a16:rowId xmlns:a16="http://schemas.microsoft.com/office/drawing/2014/main" val="10002"/>
                  </a:ext>
                </a:extLst>
              </a:tr>
              <a:tr h="243930">
                <a:tc vMerge="1">
                  <a:txBody>
                    <a:bodyPr/>
                    <a:lstStyle/>
                    <a:p>
                      <a:endParaRPr lang="zh-TW" altLang="en-US"/>
                    </a:p>
                  </a:txBody>
                  <a:tcPr/>
                </a:tc>
                <a:tc>
                  <a:txBody>
                    <a:bodyPr/>
                    <a:lstStyle/>
                    <a:p>
                      <a:pPr>
                        <a:spcAft>
                          <a:spcPts val="0"/>
                        </a:spcAft>
                      </a:pPr>
                      <a:r>
                        <a:rPr lang="zh-TW" sz="800" kern="100" dirty="0">
                          <a:effectLst/>
                          <a:latin typeface="+mn-ea"/>
                          <a:ea typeface="+mn-ea"/>
                        </a:rPr>
                        <a:t>物理學系</a:t>
                      </a:r>
                    </a:p>
                    <a:p>
                      <a:pPr>
                        <a:spcAft>
                          <a:spcPts val="0"/>
                        </a:spcAft>
                      </a:pPr>
                      <a:r>
                        <a:rPr lang="zh-TW" sz="800" kern="100" dirty="0">
                          <a:effectLst/>
                          <a:latin typeface="+mn-ea"/>
                          <a:ea typeface="+mn-ea"/>
                        </a:rPr>
                        <a:t>建立與產企業界之產學合作研發機制</a:t>
                      </a:r>
                      <a:r>
                        <a:rPr lang="zh-TW" altLang="en-US" sz="800" kern="100" dirty="0">
                          <a:effectLst/>
                          <a:latin typeface="+mn-ea"/>
                          <a:ea typeface="+mn-ea"/>
                        </a:rPr>
                        <a:t>，</a:t>
                      </a:r>
                      <a:r>
                        <a:rPr lang="zh-TW" sz="800" kern="100" dirty="0">
                          <a:effectLst/>
                          <a:latin typeface="+mn-ea"/>
                          <a:ea typeface="+mn-ea"/>
                        </a:rPr>
                        <a:t>提出專題研發或創新研究。</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dirty="0">
                          <a:effectLst/>
                          <a:latin typeface="+mn-ea"/>
                          <a:ea typeface="+mn-ea"/>
                        </a:rPr>
                        <a:t>物理學系</a:t>
                      </a:r>
                    </a:p>
                    <a:p>
                      <a:pPr>
                        <a:spcAft>
                          <a:spcPts val="0"/>
                        </a:spcAft>
                      </a:pPr>
                      <a:r>
                        <a:rPr lang="zh-TW" sz="800" kern="100" dirty="0">
                          <a:effectLst/>
                          <a:latin typeface="+mn-ea"/>
                          <a:ea typeface="+mn-ea"/>
                        </a:rPr>
                        <a:t>鼓勵教師進行產學合作研發</a:t>
                      </a:r>
                      <a:r>
                        <a:rPr lang="zh-TW" altLang="en-US" sz="800" kern="100" dirty="0">
                          <a:effectLst/>
                          <a:latin typeface="+mn-ea"/>
                          <a:ea typeface="+mn-ea"/>
                        </a:rPr>
                        <a:t>，</a:t>
                      </a:r>
                      <a:r>
                        <a:rPr lang="zh-TW" sz="800" kern="100" dirty="0">
                          <a:effectLst/>
                          <a:latin typeface="+mn-ea"/>
                          <a:ea typeface="+mn-ea"/>
                        </a:rPr>
                        <a:t>教師帶領學生團隊</a:t>
                      </a:r>
                      <a:r>
                        <a:rPr lang="zh-TW" altLang="en-US" sz="800" kern="100" dirty="0">
                          <a:effectLst/>
                          <a:latin typeface="+mn-ea"/>
                          <a:ea typeface="+mn-ea"/>
                        </a:rPr>
                        <a:t>，</a:t>
                      </a:r>
                      <a:r>
                        <a:rPr lang="zh-TW" sz="800" kern="100" dirty="0">
                          <a:effectLst/>
                          <a:latin typeface="+mn-ea"/>
                          <a:ea typeface="+mn-ea"/>
                        </a:rPr>
                        <a:t>透過專題製作方式</a:t>
                      </a:r>
                      <a:r>
                        <a:rPr lang="zh-TW" altLang="en-US" sz="800" kern="100" dirty="0">
                          <a:effectLst/>
                          <a:latin typeface="+mn-ea"/>
                          <a:ea typeface="+mn-ea"/>
                        </a:rPr>
                        <a:t>，</a:t>
                      </a:r>
                      <a:r>
                        <a:rPr lang="zh-TW" sz="800" kern="100" dirty="0">
                          <a:effectLst/>
                          <a:latin typeface="+mn-ea"/>
                          <a:ea typeface="+mn-ea"/>
                        </a:rPr>
                        <a:t>提出實務研究計畫</a:t>
                      </a:r>
                      <a:r>
                        <a:rPr lang="zh-TW" altLang="en-US" sz="800" kern="100" dirty="0">
                          <a:effectLst/>
                          <a:latin typeface="+mn-ea"/>
                          <a:ea typeface="+mn-ea"/>
                        </a:rPr>
                        <a:t>，</a:t>
                      </a:r>
                      <a:r>
                        <a:rPr lang="zh-TW" sz="800" kern="100" dirty="0">
                          <a:effectLst/>
                          <a:latin typeface="+mn-ea"/>
                          <a:ea typeface="+mn-ea"/>
                        </a:rPr>
                        <a:t>協助研發創新。</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a:effectLst/>
                          <a:latin typeface="+mn-ea"/>
                          <a:ea typeface="+mn-ea"/>
                        </a:rPr>
                        <a:t>物理學系</a:t>
                      </a:r>
                    </a:p>
                    <a:p>
                      <a:pPr>
                        <a:spcAft>
                          <a:spcPts val="0"/>
                        </a:spcAft>
                      </a:pPr>
                      <a:r>
                        <a:rPr lang="zh-TW" sz="800" kern="100">
                          <a:effectLst/>
                          <a:latin typeface="+mn-ea"/>
                          <a:ea typeface="+mn-ea"/>
                        </a:rPr>
                        <a:t>期望本系每年至少一件產學合作計畫。</a:t>
                      </a:r>
                      <a:endParaRPr lang="zh-TW" sz="800" kern="100">
                        <a:effectLst/>
                        <a:latin typeface="+mn-ea"/>
                        <a:ea typeface="+mn-ea"/>
                        <a:cs typeface="Times New Roman"/>
                      </a:endParaRPr>
                    </a:p>
                  </a:txBody>
                  <a:tcPr marL="18295" marR="18295" marT="0" marB="0"/>
                </a:tc>
                <a:extLst>
                  <a:ext uri="{0D108BD9-81ED-4DB2-BD59-A6C34878D82A}">
                    <a16:rowId xmlns:a16="http://schemas.microsoft.com/office/drawing/2014/main" val="10003"/>
                  </a:ext>
                </a:extLst>
              </a:tr>
              <a:tr h="487860">
                <a:tc vMerge="1">
                  <a:txBody>
                    <a:bodyPr/>
                    <a:lstStyle/>
                    <a:p>
                      <a:endParaRPr lang="zh-TW" altLang="en-US"/>
                    </a:p>
                  </a:txBody>
                  <a:tcPr/>
                </a:tc>
                <a:tc>
                  <a:txBody>
                    <a:bodyPr/>
                    <a:lstStyle/>
                    <a:p>
                      <a:pPr>
                        <a:spcAft>
                          <a:spcPts val="0"/>
                        </a:spcAft>
                      </a:pPr>
                      <a:r>
                        <a:rPr lang="zh-TW" sz="800" kern="100" dirty="0">
                          <a:effectLst/>
                          <a:latin typeface="+mn-ea"/>
                          <a:ea typeface="+mn-ea"/>
                        </a:rPr>
                        <a:t>生物科技系</a:t>
                      </a:r>
                    </a:p>
                    <a:p>
                      <a:pPr>
                        <a:spcAft>
                          <a:spcPts val="0"/>
                        </a:spcAft>
                      </a:pPr>
                      <a:r>
                        <a:rPr lang="zh-TW" sz="800" kern="100" dirty="0">
                          <a:effectLst/>
                          <a:latin typeface="+mn-ea"/>
                          <a:ea typeface="+mn-ea"/>
                        </a:rPr>
                        <a:t>鼓勵本系教師積極投入產學合作、專利技轉與學術著作研究</a:t>
                      </a:r>
                      <a:r>
                        <a:rPr lang="zh-TW" altLang="en-US" sz="800" kern="100" dirty="0">
                          <a:effectLst/>
                          <a:latin typeface="+mn-ea"/>
                          <a:ea typeface="+mn-ea"/>
                        </a:rPr>
                        <a:t>，</a:t>
                      </a:r>
                      <a:r>
                        <a:rPr lang="zh-TW" sz="800" kern="100" dirty="0">
                          <a:effectLst/>
                          <a:latin typeface="+mn-ea"/>
                          <a:ea typeface="+mn-ea"/>
                        </a:rPr>
                        <a:t>以及參與或指導學生爭取「科技部大專生專題研究計畫」、引導學生至業界等實務工作</a:t>
                      </a:r>
                      <a:r>
                        <a:rPr lang="zh-TW" altLang="en-US" sz="800" kern="100" dirty="0">
                          <a:effectLst/>
                          <a:latin typeface="+mn-ea"/>
                          <a:ea typeface="+mn-ea"/>
                        </a:rPr>
                        <a:t>，</a:t>
                      </a:r>
                      <a:r>
                        <a:rPr lang="zh-TW" sz="800" kern="100" dirty="0">
                          <a:effectLst/>
                          <a:latin typeface="+mn-ea"/>
                          <a:ea typeface="+mn-ea"/>
                        </a:rPr>
                        <a:t>有效提升產學合作與教學品質</a:t>
                      </a:r>
                      <a:r>
                        <a:rPr lang="zh-TW" altLang="en-US" sz="800" kern="100" dirty="0">
                          <a:effectLst/>
                          <a:latin typeface="+mn-ea"/>
                          <a:ea typeface="+mn-ea"/>
                        </a:rPr>
                        <a:t>，</a:t>
                      </a:r>
                      <a:r>
                        <a:rPr lang="zh-TW" sz="800" kern="100" dirty="0">
                          <a:effectLst/>
                          <a:latin typeface="+mn-ea"/>
                          <a:ea typeface="+mn-ea"/>
                        </a:rPr>
                        <a:t>促進技術傳承與產業創新。</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dirty="0">
                          <a:effectLst/>
                          <a:latin typeface="+mn-ea"/>
                          <a:ea typeface="+mn-ea"/>
                        </a:rPr>
                        <a:t>生物科技系</a:t>
                      </a:r>
                    </a:p>
                    <a:p>
                      <a:pPr>
                        <a:spcAft>
                          <a:spcPts val="0"/>
                        </a:spcAft>
                      </a:pPr>
                      <a:r>
                        <a:rPr lang="zh-TW" sz="800" kern="100" dirty="0">
                          <a:effectLst/>
                          <a:latin typeface="+mn-ea"/>
                          <a:ea typeface="+mn-ea"/>
                        </a:rPr>
                        <a:t>透過產學研發夥伴關係建立</a:t>
                      </a:r>
                      <a:r>
                        <a:rPr lang="zh-TW" altLang="en-US" sz="800" kern="100" dirty="0">
                          <a:effectLst/>
                          <a:latin typeface="+mn-ea"/>
                          <a:ea typeface="+mn-ea"/>
                        </a:rPr>
                        <a:t>，</a:t>
                      </a:r>
                      <a:r>
                        <a:rPr lang="zh-TW" sz="800" kern="100" dirty="0">
                          <a:effectLst/>
                          <a:latin typeface="+mn-ea"/>
                          <a:ea typeface="+mn-ea"/>
                        </a:rPr>
                        <a:t>使本系獲增產官學合作資金、專業設備及技術支援。</a:t>
                      </a:r>
                    </a:p>
                    <a:p>
                      <a:pPr>
                        <a:spcAft>
                          <a:spcPts val="0"/>
                        </a:spcAft>
                      </a:pPr>
                      <a:r>
                        <a:rPr lang="en-US" sz="800" kern="100" dirty="0">
                          <a:effectLst/>
                          <a:latin typeface="+mn-ea"/>
                          <a:ea typeface="+mn-ea"/>
                        </a:rPr>
                        <a:t> </a:t>
                      </a:r>
                      <a:endParaRPr lang="zh-TW" sz="800" kern="100" dirty="0">
                        <a:effectLst/>
                        <a:latin typeface="+mn-ea"/>
                        <a:ea typeface="+mn-ea"/>
                        <a:cs typeface="Times New Roman"/>
                      </a:endParaRPr>
                    </a:p>
                  </a:txBody>
                  <a:tcPr marL="18295" marR="18295" marT="0" marB="0"/>
                </a:tc>
                <a:tc>
                  <a:txBody>
                    <a:bodyPr/>
                    <a:lstStyle/>
                    <a:p>
                      <a:pPr>
                        <a:spcAft>
                          <a:spcPts val="0"/>
                        </a:spcAft>
                      </a:pPr>
                      <a:r>
                        <a:rPr lang="zh-TW" sz="800" kern="100">
                          <a:effectLst/>
                          <a:latin typeface="+mn-ea"/>
                          <a:ea typeface="+mn-ea"/>
                        </a:rPr>
                        <a:t>生物科技系</a:t>
                      </a:r>
                    </a:p>
                    <a:p>
                      <a:pPr>
                        <a:spcAft>
                          <a:spcPts val="0"/>
                        </a:spcAft>
                      </a:pPr>
                      <a:r>
                        <a:rPr lang="zh-TW" sz="800" kern="100">
                          <a:effectLst/>
                          <a:latin typeface="+mn-ea"/>
                          <a:ea typeface="+mn-ea"/>
                        </a:rPr>
                        <a:t>每年本系教師至少有</a:t>
                      </a:r>
                      <a:r>
                        <a:rPr lang="en-US" sz="800" kern="100">
                          <a:effectLst/>
                          <a:latin typeface="+mn-ea"/>
                          <a:ea typeface="+mn-ea"/>
                        </a:rPr>
                        <a:t>2</a:t>
                      </a:r>
                      <a:r>
                        <a:rPr lang="zh-TW" sz="800" kern="100">
                          <a:effectLst/>
                          <a:latin typeface="+mn-ea"/>
                          <a:ea typeface="+mn-ea"/>
                        </a:rPr>
                        <a:t>件產學合作計畫。</a:t>
                      </a:r>
                      <a:endParaRPr lang="zh-TW" sz="800" kern="100">
                        <a:effectLst/>
                        <a:latin typeface="+mn-ea"/>
                        <a:ea typeface="+mn-ea"/>
                        <a:cs typeface="Times New Roman"/>
                      </a:endParaRPr>
                    </a:p>
                  </a:txBody>
                  <a:tcPr marL="18295" marR="18295" marT="0" marB="0"/>
                </a:tc>
                <a:extLst>
                  <a:ext uri="{0D108BD9-81ED-4DB2-BD59-A6C34878D82A}">
                    <a16:rowId xmlns:a16="http://schemas.microsoft.com/office/drawing/2014/main" val="10004"/>
                  </a:ext>
                </a:extLst>
              </a:tr>
              <a:tr h="1756296">
                <a:tc vMerge="1">
                  <a:txBody>
                    <a:bodyPr/>
                    <a:lstStyle/>
                    <a:p>
                      <a:endParaRPr lang="zh-TW" altLang="en-US"/>
                    </a:p>
                  </a:txBody>
                  <a:tcPr/>
                </a:tc>
                <a:tc>
                  <a:txBody>
                    <a:bodyPr/>
                    <a:lstStyle/>
                    <a:p>
                      <a:pPr>
                        <a:spcAft>
                          <a:spcPts val="0"/>
                        </a:spcAft>
                      </a:pPr>
                      <a:r>
                        <a:rPr lang="zh-TW" sz="800" kern="100" dirty="0">
                          <a:effectLst/>
                          <a:latin typeface="+mn-ea"/>
                          <a:ea typeface="+mn-ea"/>
                        </a:rPr>
                        <a:t>科環所</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爭取公部門與公司企業環境教育相關產學合作計畫</a:t>
                      </a: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輔導農牧場等相關特色場域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開發教材教法並申請環境教育設施場所認證之產學合作案</a:t>
                      </a:r>
                    </a:p>
                  </a:txBody>
                  <a:tcPr marL="18295" marR="18295" marT="0" marB="0"/>
                </a:tc>
                <a:tc>
                  <a:txBody>
                    <a:bodyPr/>
                    <a:lstStyle/>
                    <a:p>
                      <a:pPr>
                        <a:spcAft>
                          <a:spcPts val="0"/>
                        </a:spcAft>
                      </a:pPr>
                      <a:r>
                        <a:rPr lang="zh-TW" sz="800" kern="100" dirty="0">
                          <a:effectLst/>
                          <a:latin typeface="+mn-ea"/>
                          <a:ea typeface="+mn-ea"/>
                        </a:rPr>
                        <a:t>科環所</a:t>
                      </a:r>
                      <a:endParaRPr lang="en-US" altLang="zh-TW" sz="800" kern="100" dirty="0">
                        <a:effectLst/>
                        <a:latin typeface="+mn-ea"/>
                        <a:ea typeface="+mn-ea"/>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定期於政府電子採購網檢視與盤點公部門標案</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並依本所教師專長進行計畫聯繫與申請。</a:t>
                      </a:r>
                      <a:endParaRPr lang="en-US" altLang="zh-TW" sz="800" kern="100" dirty="0">
                        <a:solidFill>
                          <a:schemeClr val="dk1"/>
                        </a:solidFill>
                        <a:effectLst/>
                        <a:latin typeface="+mn-ea"/>
                        <a:ea typeface="+mn-ea"/>
                        <a:cs typeface="+mn-cs"/>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建立與公部門、環境科技相關公司企業之聯繫合作</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承攬其環境教育相關業務或合作爭取公部門計畫。</a:t>
                      </a:r>
                      <a:endParaRPr lang="en-US" altLang="zh-TW" sz="800" kern="100" dirty="0">
                        <a:solidFill>
                          <a:schemeClr val="dk1"/>
                        </a:solidFill>
                        <a:effectLst/>
                        <a:latin typeface="+mn-ea"/>
                        <a:ea typeface="+mn-ea"/>
                        <a:cs typeface="+mn-cs"/>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三、</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一</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目前已與高雄、屏東地區多處農牧場洽談</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以產學合作方案</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協助農牧場等相關特色場域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開發環境教育教材教法與相關遊程。</a:t>
                      </a:r>
                      <a:r>
                        <a:rPr lang="en-US" sz="800" kern="100" dirty="0">
                          <a:solidFill>
                            <a:schemeClr val="dk1"/>
                          </a:solidFill>
                          <a:effectLst/>
                          <a:latin typeface="+mn-ea"/>
                          <a:ea typeface="+mn-ea"/>
                          <a:cs typeface="+mn-cs"/>
                        </a:rPr>
                        <a:t>（2）</a:t>
                      </a:r>
                      <a:r>
                        <a:rPr lang="zh-TW" sz="800" kern="100" dirty="0">
                          <a:solidFill>
                            <a:schemeClr val="dk1"/>
                          </a:solidFill>
                          <a:effectLst/>
                          <a:latin typeface="+mn-ea"/>
                          <a:ea typeface="+mn-ea"/>
                          <a:cs typeface="+mn-cs"/>
                        </a:rPr>
                        <a:t>輔導與協助農牧場等相關特色場域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申請環境教育設施場所認證。</a:t>
                      </a:r>
                      <a:r>
                        <a:rPr lang="en-US" sz="800" kern="100" dirty="0">
                          <a:solidFill>
                            <a:schemeClr val="dk1"/>
                          </a:solidFill>
                          <a:effectLst/>
                          <a:latin typeface="+mn-ea"/>
                          <a:ea typeface="+mn-ea"/>
                          <a:cs typeface="+mn-cs"/>
                        </a:rPr>
                        <a:t>（3）</a:t>
                      </a:r>
                      <a:r>
                        <a:rPr lang="zh-TW" sz="800" kern="100" dirty="0">
                          <a:solidFill>
                            <a:schemeClr val="dk1"/>
                          </a:solidFill>
                          <a:effectLst/>
                          <a:latin typeface="+mn-ea"/>
                          <a:ea typeface="+mn-ea"/>
                          <a:cs typeface="+mn-cs"/>
                        </a:rPr>
                        <a:t>運用產學合作方案</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協助輔導場域進行課程或遊程授課</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提供具備環境教育人員認證之講師</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主要由高師大科環所畢業學生為主</a:t>
                      </a:r>
                      <a:r>
                        <a:rPr lang="en-US" sz="800" kern="100" dirty="0">
                          <a:solidFill>
                            <a:schemeClr val="dk1"/>
                          </a:solidFill>
                          <a:effectLst/>
                          <a:latin typeface="+mn-ea"/>
                          <a:ea typeface="+mn-ea"/>
                          <a:cs typeface="+mn-cs"/>
                        </a:rPr>
                        <a:t>）</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為環境教育授課教師。</a:t>
                      </a:r>
                    </a:p>
                  </a:txBody>
                  <a:tcPr marL="18295" marR="18295" marT="0" marB="0"/>
                </a:tc>
                <a:tc>
                  <a:txBody>
                    <a:bodyPr/>
                    <a:lstStyle/>
                    <a:p>
                      <a:pPr>
                        <a:spcAft>
                          <a:spcPts val="0"/>
                        </a:spcAft>
                      </a:pPr>
                      <a:r>
                        <a:rPr lang="zh-TW" sz="800" kern="100" dirty="0">
                          <a:effectLst/>
                          <a:latin typeface="+mn-ea"/>
                          <a:ea typeface="+mn-ea"/>
                        </a:rPr>
                        <a:t>科環所</a:t>
                      </a:r>
                      <a:endParaRPr lang="en-US" altLang="zh-TW" sz="800" kern="100" dirty="0">
                        <a:effectLst/>
                        <a:latin typeface="+mn-ea"/>
                        <a:ea typeface="+mn-ea"/>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每年產學合作計畫件數</a:t>
                      </a:r>
                      <a:r>
                        <a:rPr lang="en-US" sz="800" kern="100" dirty="0">
                          <a:solidFill>
                            <a:schemeClr val="dk1"/>
                          </a:solidFill>
                          <a:effectLst/>
                          <a:latin typeface="+mn-ea"/>
                          <a:ea typeface="+mn-ea"/>
                          <a:cs typeface="+mn-cs"/>
                        </a:rPr>
                        <a:t>（1~2</a:t>
                      </a:r>
                      <a:r>
                        <a:rPr lang="zh-TW" sz="800" kern="100" dirty="0">
                          <a:solidFill>
                            <a:schemeClr val="dk1"/>
                          </a:solidFill>
                          <a:effectLst/>
                          <a:latin typeface="+mn-ea"/>
                          <a:ea typeface="+mn-ea"/>
                          <a:cs typeface="+mn-cs"/>
                        </a:rPr>
                        <a:t>件</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非科技部</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a:t>
                      </a:r>
                      <a:endParaRPr lang="en-US" altLang="zh-TW" sz="800" kern="100" dirty="0">
                        <a:solidFill>
                          <a:schemeClr val="dk1"/>
                        </a:solidFill>
                        <a:effectLst/>
                        <a:latin typeface="+mn-ea"/>
                        <a:ea typeface="+mn-ea"/>
                        <a:cs typeface="+mn-cs"/>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每年產學合作計畫總金額</a:t>
                      </a:r>
                      <a:r>
                        <a:rPr lang="en-US" sz="800" kern="100" dirty="0">
                          <a:solidFill>
                            <a:schemeClr val="dk1"/>
                          </a:solidFill>
                          <a:effectLst/>
                          <a:latin typeface="+mn-ea"/>
                          <a:ea typeface="+mn-ea"/>
                          <a:cs typeface="+mn-cs"/>
                        </a:rPr>
                        <a:t>（50~100</a:t>
                      </a:r>
                      <a:r>
                        <a:rPr lang="zh-TW" sz="800" kern="100" dirty="0">
                          <a:solidFill>
                            <a:schemeClr val="dk1"/>
                          </a:solidFill>
                          <a:effectLst/>
                          <a:latin typeface="+mn-ea"/>
                          <a:ea typeface="+mn-ea"/>
                          <a:cs typeface="+mn-cs"/>
                        </a:rPr>
                        <a:t>萬</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非科技部</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a:t>
                      </a:r>
                      <a:endParaRPr lang="en-US" altLang="zh-TW" sz="800" kern="100" dirty="0">
                        <a:solidFill>
                          <a:schemeClr val="dk1"/>
                        </a:solidFill>
                        <a:effectLst/>
                        <a:latin typeface="+mn-ea"/>
                        <a:ea typeface="+mn-ea"/>
                        <a:cs typeface="+mn-cs"/>
                      </a:endParaRPr>
                    </a:p>
                    <a:p>
                      <a:pPr marL="307975" lvl="0" indent="-307975" algn="just" defTabSz="914400" rtl="0" eaLnBrk="1" latinLnBrk="0" hangingPunct="1">
                        <a:lnSpc>
                          <a:spcPct val="100000"/>
                        </a:lnSpc>
                        <a:spcAft>
                          <a:spcPts val="0"/>
                        </a:spcAft>
                        <a:buClr>
                          <a:srgbClr val="000000"/>
                        </a:buClr>
                        <a:buSzPts val="1200"/>
                        <a:buFont typeface="+mj-ea"/>
                        <a:buNone/>
                      </a:pPr>
                      <a:r>
                        <a:rPr lang="zh-TW" altLang="en-US" sz="800" kern="100" dirty="0">
                          <a:solidFill>
                            <a:schemeClr val="dk1"/>
                          </a:solidFill>
                          <a:effectLst/>
                          <a:latin typeface="+mn-ea"/>
                          <a:ea typeface="+mn-ea"/>
                          <a:cs typeface="+mn-cs"/>
                        </a:rPr>
                        <a:t>三、</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一</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以台南、高雄、屏東為主</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預計一年媒合至少一個農牧場等相關特色場域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並以產學方案進行合作；每案依場域面積與特色</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界定於</a:t>
                      </a:r>
                      <a:r>
                        <a:rPr lang="en-US" sz="800" kern="100" dirty="0">
                          <a:solidFill>
                            <a:schemeClr val="dk1"/>
                          </a:solidFill>
                          <a:effectLst/>
                          <a:latin typeface="+mn-ea"/>
                          <a:ea typeface="+mn-ea"/>
                          <a:cs typeface="+mn-cs"/>
                        </a:rPr>
                        <a:t>10</a:t>
                      </a:r>
                      <a:r>
                        <a:rPr lang="zh-TW" sz="800" kern="100" dirty="0">
                          <a:solidFill>
                            <a:schemeClr val="dk1"/>
                          </a:solidFill>
                          <a:effectLst/>
                          <a:latin typeface="+mn-ea"/>
                          <a:ea typeface="+mn-ea"/>
                          <a:cs typeface="+mn-cs"/>
                        </a:rPr>
                        <a:t>萬</a:t>
                      </a:r>
                      <a:r>
                        <a:rPr lang="en-US" sz="800" kern="100" dirty="0">
                          <a:solidFill>
                            <a:schemeClr val="dk1"/>
                          </a:solidFill>
                          <a:effectLst/>
                          <a:latin typeface="+mn-ea"/>
                          <a:ea typeface="+mn-ea"/>
                          <a:cs typeface="+mn-cs"/>
                        </a:rPr>
                        <a:t>-200</a:t>
                      </a:r>
                      <a:r>
                        <a:rPr lang="zh-TW" sz="800" kern="100" dirty="0">
                          <a:solidFill>
                            <a:schemeClr val="dk1"/>
                          </a:solidFill>
                          <a:effectLst/>
                          <a:latin typeface="+mn-ea"/>
                          <a:ea typeface="+mn-ea"/>
                          <a:cs typeface="+mn-cs"/>
                        </a:rPr>
                        <a:t>萬之間。每個合作場域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以開發</a:t>
                      </a:r>
                      <a:r>
                        <a:rPr lang="en-US" sz="800" kern="100" dirty="0">
                          <a:solidFill>
                            <a:schemeClr val="dk1"/>
                          </a:solidFill>
                          <a:effectLst/>
                          <a:latin typeface="+mn-ea"/>
                          <a:ea typeface="+mn-ea"/>
                          <a:cs typeface="+mn-cs"/>
                        </a:rPr>
                        <a:t>3</a:t>
                      </a:r>
                      <a:r>
                        <a:rPr lang="zh-TW" sz="800" kern="100" dirty="0">
                          <a:solidFill>
                            <a:schemeClr val="dk1"/>
                          </a:solidFill>
                          <a:effectLst/>
                          <a:latin typeface="+mn-ea"/>
                          <a:ea typeface="+mn-ea"/>
                          <a:cs typeface="+mn-cs"/>
                        </a:rPr>
                        <a:t>套教案或</a:t>
                      </a:r>
                      <a:r>
                        <a:rPr lang="en-US" sz="800" kern="100" dirty="0">
                          <a:solidFill>
                            <a:schemeClr val="dk1"/>
                          </a:solidFill>
                          <a:effectLst/>
                          <a:latin typeface="+mn-ea"/>
                          <a:ea typeface="+mn-ea"/>
                          <a:cs typeface="+mn-cs"/>
                        </a:rPr>
                        <a:t>1</a:t>
                      </a:r>
                      <a:r>
                        <a:rPr lang="zh-TW" sz="800" kern="100" dirty="0">
                          <a:solidFill>
                            <a:schemeClr val="dk1"/>
                          </a:solidFill>
                          <a:effectLst/>
                          <a:latin typeface="+mn-ea"/>
                          <a:ea typeface="+mn-ea"/>
                          <a:cs typeface="+mn-cs"/>
                        </a:rPr>
                        <a:t>套遊程為主。</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二</a:t>
                      </a:r>
                      <a:r>
                        <a:rPr 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輔導合作場域</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申請環境教育設施場所認證。媒合本校具備環境教育人員認證之畢業生為場域講師</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提升產學合作效益。</a:t>
                      </a:r>
                    </a:p>
                  </a:txBody>
                  <a:tcPr marL="18295" marR="18295" marT="0" marB="0"/>
                </a:tc>
                <a:extLst>
                  <a:ext uri="{0D108BD9-81ED-4DB2-BD59-A6C34878D82A}">
                    <a16:rowId xmlns:a16="http://schemas.microsoft.com/office/drawing/2014/main" val="10005"/>
                  </a:ext>
                </a:extLst>
              </a:tr>
            </a:tbl>
          </a:graphicData>
        </a:graphic>
      </p:graphicFrame>
      <p:sp>
        <p:nvSpPr>
          <p:cNvPr id="3" name="頁尾版面配置區 2"/>
          <p:cNvSpPr>
            <a:spLocks noGrp="1"/>
          </p:cNvSpPr>
          <p:nvPr>
            <p:ph type="ftr" sz="quarter" idx="11"/>
          </p:nvPr>
        </p:nvSpPr>
        <p:spPr>
          <a:xfrm>
            <a:off x="2339257" y="9388036"/>
            <a:ext cx="2171700" cy="527403"/>
          </a:xfrm>
        </p:spPr>
        <p:txBody>
          <a:bodyPr/>
          <a:lstStyle/>
          <a:p>
            <a:r>
              <a:rPr lang="en-US" altLang="zh-TW" dirty="0"/>
              <a:t>4</a:t>
            </a:r>
            <a:endParaRPr lang="zh-TW" altLang="en-US" dirty="0"/>
          </a:p>
        </p:txBody>
      </p:sp>
    </p:spTree>
    <p:extLst>
      <p:ext uri="{BB962C8B-B14F-4D97-AF65-F5344CB8AC3E}">
        <p14:creationId xmlns:p14="http://schemas.microsoft.com/office/powerpoint/2010/main" val="286440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181389" y="178758"/>
            <a:ext cx="3104896" cy="579117"/>
            <a:chOff x="2366963" y="3794912"/>
            <a:chExt cx="4619625" cy="688188"/>
          </a:xfrm>
        </p:grpSpPr>
        <p:sp>
          <p:nvSpPr>
            <p:cNvPr id="5" name="AutoShape 397"/>
            <p:cNvSpPr>
              <a:spLocks noChangeArrowheads="1"/>
            </p:cNvSpPr>
            <p:nvPr/>
          </p:nvSpPr>
          <p:spPr bwMode="gray">
            <a:xfrm>
              <a:off x="2451100" y="3884613"/>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398"/>
            <p:cNvSpPr txBox="1">
              <a:spLocks noChangeArrowheads="1"/>
            </p:cNvSpPr>
            <p:nvPr/>
          </p:nvSpPr>
          <p:spPr bwMode="gray">
            <a:xfrm>
              <a:off x="3060701" y="3956342"/>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r>
                <a:rPr kumimoji="1" lang="zh-TW" altLang="en-US" sz="2000" b="1" dirty="0">
                  <a:latin typeface="標楷體" pitchFamily="65" charset="-120"/>
                  <a:ea typeface="標楷體" pitchFamily="65" charset="-120"/>
                </a:rPr>
                <a:t>各學院研究目標</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7" name="Oval 399"/>
            <p:cNvSpPr>
              <a:spLocks noChangeArrowheads="1"/>
            </p:cNvSpPr>
            <p:nvPr/>
          </p:nvSpPr>
          <p:spPr bwMode="gray">
            <a:xfrm>
              <a:off x="2366963" y="3794912"/>
              <a:ext cx="600074" cy="462764"/>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 name="Text Box 400"/>
            <p:cNvSpPr txBox="1">
              <a:spLocks noChangeArrowheads="1"/>
            </p:cNvSpPr>
            <p:nvPr/>
          </p:nvSpPr>
          <p:spPr bwMode="gray">
            <a:xfrm>
              <a:off x="2401094" y="3863634"/>
              <a:ext cx="531810" cy="29259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dirty="0">
                  <a:solidFill>
                    <a:srgbClr val="FFFFFF"/>
                  </a:solidFill>
                  <a:latin typeface="Verdana" pitchFamily="34" charset="0"/>
                  <a:ea typeface="新細明體" charset="-120"/>
                </a:rPr>
                <a:t>02</a:t>
              </a:r>
            </a:p>
          </p:txBody>
        </p:sp>
        <p:sp>
          <p:nvSpPr>
            <p:cNvPr id="9" name="Oval 407"/>
            <p:cNvSpPr>
              <a:spLocks noChangeArrowheads="1"/>
            </p:cNvSpPr>
            <p:nvPr/>
          </p:nvSpPr>
          <p:spPr bwMode="gray">
            <a:xfrm>
              <a:off x="6637338" y="3990975"/>
              <a:ext cx="349250" cy="358775"/>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490020773"/>
                  </p:ext>
                </p:extLst>
              </p:nvPr>
            </p:nvGraphicFramePr>
            <p:xfrm>
              <a:off x="181386" y="833358"/>
              <a:ext cx="6579178" cy="7257128"/>
            </p:xfrm>
            <a:graphic>
              <a:graphicData uri="http://schemas.openxmlformats.org/drawingml/2006/table">
                <a:tbl>
                  <a:tblPr firstRow="1" firstCol="1" bandRow="1">
                    <a:tableStyleId>{5C22544A-7EE6-4342-B048-85BDC9FD1C3A}</a:tableStyleId>
                  </a:tblPr>
                  <a:tblGrid>
                    <a:gridCol w="1396493">
                      <a:extLst>
                        <a:ext uri="{9D8B030D-6E8A-4147-A177-3AD203B41FA5}">
                          <a16:colId xmlns:a16="http://schemas.microsoft.com/office/drawing/2014/main" val="20000"/>
                        </a:ext>
                      </a:extLst>
                    </a:gridCol>
                    <a:gridCol w="1649807">
                      <a:extLst>
                        <a:ext uri="{9D8B030D-6E8A-4147-A177-3AD203B41FA5}">
                          <a16:colId xmlns:a16="http://schemas.microsoft.com/office/drawing/2014/main" val="20001"/>
                        </a:ext>
                      </a:extLst>
                    </a:gridCol>
                    <a:gridCol w="1741672">
                      <a:extLst>
                        <a:ext uri="{9D8B030D-6E8A-4147-A177-3AD203B41FA5}">
                          <a16:colId xmlns:a16="http://schemas.microsoft.com/office/drawing/2014/main" val="20002"/>
                        </a:ext>
                      </a:extLst>
                    </a:gridCol>
                    <a:gridCol w="1791206">
                      <a:extLst>
                        <a:ext uri="{9D8B030D-6E8A-4147-A177-3AD203B41FA5}">
                          <a16:colId xmlns:a16="http://schemas.microsoft.com/office/drawing/2014/main" val="20003"/>
                        </a:ext>
                      </a:extLst>
                    </a:gridCol>
                  </a:tblGrid>
                  <a:tr h="245165">
                    <a:tc>
                      <a:txBody>
                        <a:bodyPr/>
                        <a:lstStyle/>
                        <a:p>
                          <a:pPr algn="ctr">
                            <a:spcAft>
                              <a:spcPts val="0"/>
                            </a:spcAft>
                          </a:pPr>
                          <a:r>
                            <a:rPr lang="zh-TW" sz="800" b="1" kern="100" dirty="0">
                              <a:solidFill>
                                <a:schemeClr val="lt1"/>
                              </a:solidFill>
                              <a:effectLst/>
                              <a:latin typeface="+mn-ea"/>
                              <a:ea typeface="+mn-ea"/>
                              <a:cs typeface="+mn-cs"/>
                            </a:rPr>
                            <a:t>學院</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產學、研發及技轉之目標</a:t>
                          </a:r>
                        </a:p>
                      </a:txBody>
                      <a:tcPr marL="18295" marR="18295" marT="0" marB="0" anchor="ctr">
                        <a:lnB w="12700" cap="flat" cmpd="sng" algn="ctr">
                          <a:noFill/>
                          <a:prstDash val="solid"/>
                          <a:round/>
                          <a:headEnd type="none" w="med" len="med"/>
                          <a:tailEnd type="none" w="med" len="med"/>
                        </a:lnB>
                      </a:tcP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a:t>
                          </a:r>
                          <a:r>
                            <a:rPr lang="en-US" sz="800" b="1" kern="100" dirty="0">
                              <a:solidFill>
                                <a:schemeClr val="lt1"/>
                              </a:solidFill>
                              <a:effectLst/>
                              <a:latin typeface="+mn-ea"/>
                              <a:ea typeface="+mn-ea"/>
                              <a:cs typeface="+mn-cs"/>
                            </a:rPr>
                            <a:t>KPI</a:t>
                          </a:r>
                          <a:endParaRPr lang="zh-TW" sz="800" b="1" kern="100" dirty="0">
                            <a:solidFill>
                              <a:schemeClr val="lt1"/>
                            </a:solidFill>
                            <a:effectLst/>
                            <a:latin typeface="+mn-ea"/>
                            <a:ea typeface="+mn-ea"/>
                            <a:cs typeface="+mn-cs"/>
                          </a:endParaRPr>
                        </a:p>
                      </a:txBody>
                      <a:tcPr marL="18295" marR="18295" marT="0" marB="0" anchor="ctr"/>
                    </a:tc>
                    <a:extLst>
                      <a:ext uri="{0D108BD9-81ED-4DB2-BD59-A6C34878D82A}">
                        <a16:rowId xmlns:a16="http://schemas.microsoft.com/office/drawing/2014/main" val="10000"/>
                      </a:ext>
                    </a:extLst>
                  </a:tr>
                  <a:tr h="4497363">
                    <a:tc rowSpan="2">
                      <a:txBody>
                        <a:bodyPr/>
                        <a:lstStyle/>
                        <a:p>
                          <a:pPr marL="0" algn="ctr" defTabSz="914400" rtl="0" eaLnBrk="1" latinLnBrk="0" hangingPunct="1">
                            <a:spcAft>
                              <a:spcPts val="0"/>
                            </a:spcAft>
                          </a:pPr>
                          <a:r>
                            <a:rPr lang="zh-TW" altLang="zh-TW" sz="800" b="1" kern="100" dirty="0">
                              <a:solidFill>
                                <a:schemeClr val="lt1"/>
                              </a:solidFill>
                              <a:effectLst/>
                              <a:latin typeface="+mn-ea"/>
                              <a:ea typeface="+mn-ea"/>
                              <a:cs typeface="+mn-cs"/>
                            </a:rPr>
                            <a:t>科技學院</a:t>
                          </a:r>
                          <a:endParaRPr lang="zh-TW" sz="800" b="1" kern="100" dirty="0">
                            <a:solidFill>
                              <a:schemeClr val="lt1"/>
                            </a:solidFill>
                            <a:effectLst/>
                            <a:latin typeface="+mn-ea"/>
                            <a:ea typeface="+mn-ea"/>
                            <a:cs typeface="+mn-cs"/>
                          </a:endParaRPr>
                        </a:p>
                      </a:txBody>
                      <a:tcPr marL="18295" marR="18295" marT="0" marB="0" anchor="ctr">
                        <a:lnR w="12700" cap="flat" cmpd="sng" algn="ctr">
                          <a:noFill/>
                          <a:prstDash val="solid"/>
                          <a:round/>
                          <a:headEnd type="none" w="med" len="med"/>
                          <a:tailEnd type="none" w="med" len="med"/>
                        </a:lnR>
                      </a:tcPr>
                    </a:tc>
                    <a:tc>
                      <a:txBody>
                        <a:bodyPr/>
                        <a:lstStyle/>
                        <a:p>
                          <a:pPr marL="0" lvl="0" indent="0" algn="l" defTabSz="914400" rtl="0" eaLnBrk="1" latinLnBrk="0" hangingPunct="1">
                            <a:spcBef>
                              <a:spcPts val="600"/>
                            </a:spcBef>
                            <a:spcAft>
                              <a:spcPts val="0"/>
                            </a:spcAft>
                            <a:buFont typeface="+mj-ea"/>
                            <a:buNone/>
                          </a:pPr>
                          <a:r>
                            <a:rPr lang="zh-TW" sz="800" kern="100" dirty="0">
                              <a:solidFill>
                                <a:schemeClr val="tx1"/>
                              </a:solidFill>
                              <a:effectLst/>
                              <a:latin typeface="+mn-ea"/>
                              <a:ea typeface="+mn-ea"/>
                              <a:cs typeface="+mn-cs"/>
                            </a:rPr>
                            <a:t>電機系</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提升學士班畢業生就業與職場接軌能力。</a:t>
                          </a: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培訓研究生研發與生產技術改良的能力。</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教師研究領域由基礎與導向研究轉型為產業實質技術的研發。</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a:solidFill>
                                <a:schemeClr val="tx1"/>
                              </a:solidFill>
                              <a:effectLst/>
                              <a:latin typeface="+mn-ea"/>
                              <a:ea typeface="+mn-ea"/>
                              <a:cs typeface="+mn-cs"/>
                            </a:rPr>
                            <a:t>與科技學院其他學系合作共同爭取跨領域之產學合作案。</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a:solidFill>
                                <a:schemeClr val="tx1"/>
                              </a:solidFill>
                              <a:effectLst/>
                              <a:latin typeface="+mn-ea"/>
                              <a:ea typeface="+mn-ea"/>
                              <a:cs typeface="+mn-cs"/>
                            </a:rPr>
                            <a:t>產學合作成果改善全國各地中小學「生活科技教育」之教學品質與成效。</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a:solidFill>
                                <a:schemeClr val="tx1"/>
                              </a:solidFill>
                              <a:effectLst/>
                              <a:latin typeface="+mn-ea"/>
                              <a:ea typeface="+mn-ea"/>
                              <a:cs typeface="+mn-cs"/>
                            </a:rPr>
                            <a:t>進行協助區域性電機相關產業發展之前導技術與開發研究。</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a:solidFill>
                                <a:schemeClr val="tx1"/>
                              </a:solidFill>
                              <a:effectLst/>
                              <a:latin typeface="+mn-ea"/>
                              <a:ea typeface="+mn-ea"/>
                              <a:cs typeface="+mn-cs"/>
                            </a:rPr>
                            <a:t>利用研發技術成果的技轉金增加校務基金的收益。</a:t>
                          </a: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利用產學合作案資源來改善燕巢校區的實務教學與相關總務設施</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如：次世代行動通訊、太陽能發電、校園安全物聯網、光纖通訊網路幹線、電能調配最佳化</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等</a:t>
                          </a:r>
                          <a:r>
                            <a:rPr lang="en-US" altLang="zh-TW" sz="800" kern="100" dirty="0">
                              <a:solidFill>
                                <a:schemeClr val="tx1"/>
                              </a:solidFill>
                              <a:effectLst/>
                              <a:latin typeface="+mn-ea"/>
                              <a:ea typeface="+mn-ea"/>
                              <a:cs typeface="+mn-cs"/>
                            </a:rPr>
                            <a:t>)</a:t>
                          </a: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扮演促進產業升級的角色，以開創高師大對國家電機產業貢獻的卓越地位。</a:t>
                          </a:r>
                          <a:endParaRPr lang="en-US" altLang="zh-TW" sz="800" kern="100" dirty="0">
                            <a:solidFill>
                              <a:schemeClr val="tx1"/>
                            </a:solidFill>
                            <a:effectLst/>
                            <a:latin typeface="+mn-ea"/>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spcAft>
                              <a:spcPts val="0"/>
                            </a:spcAft>
                            <a:buFont typeface="+mj-ea"/>
                            <a:buNone/>
                          </a:pPr>
                          <a:r>
                            <a:rPr lang="zh-TW" altLang="zh-TW" sz="800" kern="100" dirty="0">
                              <a:solidFill>
                                <a:schemeClr val="tx1"/>
                              </a:solidFill>
                              <a:effectLst/>
                              <a:latin typeface="+mn-ea"/>
                              <a:ea typeface="+mn-ea"/>
                              <a:cs typeface="+mn-cs"/>
                            </a:rPr>
                            <a:t>電機系</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積極拓展學生產業實習機會，配合科技學院策略，簽訂產業實習結盟或合作備忘錄並鼓勵學生參與。</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鼓勵高年級生與研究生參與產業實習課程，培養自主研發能力。</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教師在基礎理論與專業領域研究成果之實用性層次的提升，例如：實質補助專利申請維護費用。</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與科技學院相關科系</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如軟體管理學系</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等</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共同經營</a:t>
                          </a:r>
                          <a:r>
                            <a:rPr lang="en-US" altLang="zh-TW" sz="800" kern="100" dirty="0">
                              <a:solidFill>
                                <a:schemeClr val="tx1"/>
                              </a:solidFill>
                              <a:effectLst/>
                              <a:latin typeface="+mn-ea"/>
                              <a:ea typeface="+mn-ea"/>
                              <a:cs typeface="+mn-cs"/>
                            </a:rPr>
                            <a:t>AI</a:t>
                          </a:r>
                          <a:r>
                            <a:rPr lang="zh-TW" altLang="zh-TW" sz="800" kern="100" dirty="0">
                              <a:solidFill>
                                <a:schemeClr val="tx1"/>
                              </a:solidFill>
                              <a:effectLst/>
                              <a:latin typeface="+mn-ea"/>
                              <a:ea typeface="+mn-ea"/>
                              <a:cs typeface="+mn-cs"/>
                            </a:rPr>
                            <a:t>與</a:t>
                          </a:r>
                          <a:r>
                            <a:rPr lang="en-US" altLang="zh-TW" sz="800" kern="100" dirty="0" err="1">
                              <a:solidFill>
                                <a:schemeClr val="tx1"/>
                              </a:solidFill>
                              <a:effectLst/>
                              <a:latin typeface="+mn-ea"/>
                              <a:ea typeface="+mn-ea"/>
                              <a:cs typeface="+mn-cs"/>
                            </a:rPr>
                            <a:t>IoT</a:t>
                          </a:r>
                          <a:r>
                            <a:rPr lang="zh-TW" altLang="zh-TW" sz="800" kern="100" dirty="0">
                              <a:solidFill>
                                <a:schemeClr val="tx1"/>
                              </a:solidFill>
                              <a:effectLst/>
                              <a:latin typeface="+mn-ea"/>
                              <a:ea typeface="+mn-ea"/>
                              <a:cs typeface="+mn-cs"/>
                            </a:rPr>
                            <a:t>產學案開發聯盟。</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利用高師大自造者基地產學案開發教具，提供中小學家長供應鏈，創造校</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務基金營收。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媒合本系教師與研究型大學</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如：成大、中山等</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同儕共同招攬大型產學合作案。</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系所端與大型研究單位</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如工研院、電信研究所</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等</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合作，將學術領域的新發現或新理論，進行應用在產品上可行性研究評估。</a:t>
                          </a:r>
                          <a:endParaRPr lang="en-US" altLang="zh-TW" sz="800" kern="100" dirty="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a:solidFill>
                                <a:schemeClr val="tx1"/>
                              </a:solidFill>
                              <a:effectLst/>
                              <a:latin typeface="+mn-ea"/>
                              <a:ea typeface="+mn-ea"/>
                              <a:cs typeface="+mn-cs"/>
                            </a:rPr>
                            <a:t>配合產業端轉化前述可行之研究成果為實質的產品研發能量。</a:t>
                          </a:r>
                          <a:endParaRPr lang="zh-TW" sz="800" kern="100" dirty="0">
                            <a:solidFill>
                              <a:schemeClr val="tx1"/>
                            </a:solidFill>
                            <a:effectLst/>
                            <a:latin typeface="+mn-ea"/>
                            <a:ea typeface="+mn-ea"/>
                            <a:cs typeface="+mn-cs"/>
                          </a:endParaRPr>
                        </a:p>
                      </a:txBody>
                      <a:tcPr marL="18295" marR="18295" marT="0" marB="0">
                        <a:lnL w="12700" cap="flat" cmpd="sng" algn="ctr">
                          <a:noFill/>
                          <a:prstDash val="solid"/>
                          <a:round/>
                          <a:headEnd type="none" w="med" len="med"/>
                          <a:tailEnd type="none" w="med" len="med"/>
                        </a:lnL>
                      </a:tcPr>
                    </a:tc>
                    <a:tc>
                      <a:txBody>
                        <a:bodyPr/>
                        <a:lstStyle/>
                        <a:p>
                          <a:pPr marL="307975" lvl="0" indent="-307975" algn="l" defTabSz="914400" rtl="0" eaLnBrk="1" latinLnBrk="0" hangingPunct="1">
                            <a:lnSpc>
                              <a:spcPct val="100000"/>
                            </a:lnSpc>
                            <a:spcAft>
                              <a:spcPts val="0"/>
                            </a:spcAft>
                            <a:buClr>
                              <a:srgbClr val="000000"/>
                            </a:buClr>
                            <a:buSzPts val="1200"/>
                            <a:buFont typeface="+mj-ea"/>
                            <a:buNone/>
                          </a:pPr>
                          <a:r>
                            <a:rPr lang="zh-TW" altLang="zh-TW" sz="800" kern="100" dirty="0">
                              <a:solidFill>
                                <a:schemeClr val="tx1"/>
                              </a:solidFill>
                              <a:effectLst/>
                              <a:latin typeface="+mn-ea"/>
                              <a:ea typeface="+mn-ea"/>
                              <a:cs typeface="+mn-cs"/>
                            </a:rPr>
                            <a:t>電機系</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ts val="1200"/>
                            <a:buFont typeface="Wingdings" panose="05000000000000000000" pitchFamily="2" charset="2"/>
                            <a:buChar char="Ø"/>
                          </a:pPr>
                          <a:r>
                            <a:rPr lang="zh-TW" altLang="zh-TW" sz="800" kern="100" dirty="0">
                              <a:solidFill>
                                <a:schemeClr val="tx1"/>
                              </a:solidFill>
                              <a:effectLst/>
                              <a:latin typeface="+mn-ea"/>
                              <a:ea typeface="+mn-ea"/>
                              <a:cs typeface="+mn-cs"/>
                            </a:rPr>
                            <a:t>各學年產學、研發及技轉之</a:t>
                          </a:r>
                          <a:r>
                            <a:rPr lang="en-US" altLang="zh-TW" sz="800" kern="100" dirty="0">
                              <a:solidFill>
                                <a:schemeClr val="tx1"/>
                              </a:solidFill>
                              <a:effectLst/>
                              <a:latin typeface="+mn-ea"/>
                              <a:ea typeface="+mn-ea"/>
                              <a:cs typeface="+mn-cs"/>
                            </a:rPr>
                            <a:t>KPI</a:t>
                          </a:r>
                          <a:r>
                            <a:rPr lang="zh-TW" altLang="zh-TW" sz="800" kern="100" dirty="0">
                              <a:solidFill>
                                <a:schemeClr val="tx1"/>
                              </a:solidFill>
                              <a:effectLst/>
                              <a:latin typeface="+mn-ea"/>
                              <a:ea typeface="+mn-ea"/>
                              <a:cs typeface="+mn-cs"/>
                            </a:rPr>
                            <a:t>參考下列項目：</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產業實習相關課程開設總學分數 </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𝑎</m:t>
                              </m:r>
                              <m:r>
                                <a:rPr lang="en-US" altLang="zh-TW" sz="800" kern="100">
                                  <a:solidFill>
                                    <a:schemeClr val="tx1"/>
                                  </a:solidFill>
                                  <a:effectLst/>
                                  <a:latin typeface="Cambria Math" panose="02040503050406030204" pitchFamily="18" charset="0"/>
                                  <a:ea typeface="+mn-ea"/>
                                  <a:cs typeface="+mn-cs"/>
                                </a:rPr>
                                <m:t>≥6</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參與產業實習課程學生總人次</a:t>
                          </a:r>
                          <a:r>
                            <a:rPr lang="en-US" altLang="zh-TW" sz="800" kern="100" dirty="0">
                              <a:solidFill>
                                <a:schemeClr val="tx1"/>
                              </a:solidFill>
                              <a:effectLst/>
                              <a:latin typeface="+mn-ea"/>
                              <a:ea typeface="+mn-ea"/>
                              <a:cs typeface="+mn-cs"/>
                            </a:rPr>
                            <a:t> (</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𝑏</m:t>
                              </m:r>
                              <m:r>
                                <a:rPr lang="en-US" altLang="zh-TW" sz="800" kern="100">
                                  <a:solidFill>
                                    <a:schemeClr val="tx1"/>
                                  </a:solidFill>
                                  <a:effectLst/>
                                  <a:latin typeface="Cambria Math" panose="02040503050406030204" pitchFamily="18" charset="0"/>
                                  <a:ea typeface="+mn-ea"/>
                                  <a:cs typeface="+mn-cs"/>
                                </a:rPr>
                                <m:t>≥2</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聘請業師開設專業技術課程總學分數</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𝑐</m:t>
                              </m:r>
                              <m:r>
                                <a:rPr lang="en-US" altLang="zh-TW" sz="800" kern="100">
                                  <a:solidFill>
                                    <a:schemeClr val="tx1"/>
                                  </a:solidFill>
                                  <a:effectLst/>
                                  <a:latin typeface="Cambria Math" panose="02040503050406030204" pitchFamily="18" charset="0"/>
                                  <a:ea typeface="+mn-ea"/>
                                  <a:cs typeface="+mn-cs"/>
                                </a:rPr>
                                <m:t>≥1</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本系簽訂產業實習結盟或合作備忘錄之合約數量</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𝑑</m:t>
                              </m:r>
                              <m:r>
                                <a:rPr lang="en-US" altLang="zh-TW" sz="800" kern="100">
                                  <a:solidFill>
                                    <a:schemeClr val="tx1"/>
                                  </a:solidFill>
                                  <a:effectLst/>
                                  <a:latin typeface="Cambria Math" panose="02040503050406030204" pitchFamily="18" charset="0"/>
                                  <a:ea typeface="+mn-ea"/>
                                  <a:cs typeface="+mn-cs"/>
                                </a:rPr>
                                <m:t>≥2</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教師取得「新型專利權」數量</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𝑒</m:t>
                              </m:r>
                              <m:r>
                                <a:rPr lang="en-US" altLang="zh-TW" sz="800" kern="100">
                                  <a:solidFill>
                                    <a:schemeClr val="tx1"/>
                                  </a:solidFill>
                                  <a:effectLst/>
                                  <a:latin typeface="Cambria Math" panose="02040503050406030204" pitchFamily="18" charset="0"/>
                                  <a:ea typeface="+mn-ea"/>
                                  <a:cs typeface="+mn-cs"/>
                                </a:rPr>
                                <m:t>≥2</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教師取得「發明專利權」數量</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𝑓</m:t>
                              </m:r>
                              <m:r>
                                <a:rPr lang="en-US" altLang="zh-TW" sz="800" kern="100">
                                  <a:solidFill>
                                    <a:schemeClr val="tx1"/>
                                  </a:solidFill>
                                  <a:effectLst/>
                                  <a:latin typeface="Cambria Math" panose="02040503050406030204" pitchFamily="18" charset="0"/>
                                  <a:ea typeface="+mn-ea"/>
                                  <a:cs typeface="+mn-cs"/>
                                </a:rPr>
                                <m:t>≥1</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教師取得「新式樣專利權」數量</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𝑔</m:t>
                              </m:r>
                              <m:r>
                                <a:rPr lang="en-US" altLang="zh-TW" sz="800" kern="100">
                                  <a:solidFill>
                                    <a:schemeClr val="tx1"/>
                                  </a:solidFill>
                                  <a:effectLst/>
                                  <a:latin typeface="Cambria Math" panose="02040503050406030204" pitchFamily="18" charset="0"/>
                                  <a:ea typeface="+mn-ea"/>
                                  <a:cs typeface="+mn-cs"/>
                                </a:rPr>
                                <m:t>≥1</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學合作計畫件數</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h</m:t>
                              </m:r>
                              <m:r>
                                <a:rPr lang="en-US" altLang="zh-TW" sz="800" kern="100">
                                  <a:solidFill>
                                    <a:schemeClr val="tx1"/>
                                  </a:solidFill>
                                  <a:effectLst/>
                                  <a:latin typeface="Cambria Math" panose="02040503050406030204" pitchFamily="18" charset="0"/>
                                  <a:ea typeface="+mn-ea"/>
                                  <a:cs typeface="+mn-cs"/>
                                </a:rPr>
                                <m:t>≥2</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學合作計畫總金額</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𝑖</m:t>
                              </m:r>
                              <m:r>
                                <a:rPr lang="en-US" altLang="zh-TW" sz="800" kern="100">
                                  <a:solidFill>
                                    <a:schemeClr val="tx1"/>
                                  </a:solidFill>
                                  <a:effectLst/>
                                  <a:latin typeface="Cambria Math" panose="02040503050406030204" pitchFamily="18" charset="0"/>
                                  <a:ea typeface="+mn-ea"/>
                                  <a:cs typeface="+mn-cs"/>
                                </a:rPr>
                                <m:t>≥17,000,000</m:t>
                              </m:r>
                              <m:r>
                                <a:rPr lang="zh-TW" altLang="zh-TW" sz="800" kern="100">
                                  <a:solidFill>
                                    <a:schemeClr val="tx1"/>
                                  </a:solidFill>
                                  <a:effectLst/>
                                  <a:latin typeface="Cambria Math" panose="02040503050406030204" pitchFamily="18" charset="0"/>
                                  <a:ea typeface="+mn-ea"/>
                                  <a:cs typeface="+mn-cs"/>
                                </a:rPr>
                                <m:t>元</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學合作計畫技轉成功件數</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𝑗</m:t>
                              </m:r>
                              <m:r>
                                <a:rPr lang="en-US" altLang="zh-TW" sz="800" kern="100">
                                  <a:solidFill>
                                    <a:schemeClr val="tx1"/>
                                  </a:solidFill>
                                  <a:effectLst/>
                                  <a:latin typeface="Cambria Math" panose="02040503050406030204" pitchFamily="18" charset="0"/>
                                  <a:ea typeface="+mn-ea"/>
                                  <a:cs typeface="+mn-cs"/>
                                </a:rPr>
                                <m:t>≥1</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學合作計畫技轉總金額</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𝑘</m:t>
                              </m:r>
                              <m:r>
                                <a:rPr lang="en-US" altLang="zh-TW" sz="800" kern="100">
                                  <a:solidFill>
                                    <a:schemeClr val="tx1"/>
                                  </a:solidFill>
                                  <a:effectLst/>
                                  <a:latin typeface="Cambria Math" panose="02040503050406030204" pitchFamily="18" charset="0"/>
                                  <a:ea typeface="+mn-ea"/>
                                  <a:cs typeface="+mn-cs"/>
                                </a:rPr>
                                <m:t>≥10,000</m:t>
                              </m:r>
                            </m:oMath>
                          </a14:m>
                          <a:r>
                            <a:rPr lang="zh-TW" altLang="zh-TW" sz="800" kern="100" dirty="0">
                              <a:solidFill>
                                <a:schemeClr val="tx1"/>
                              </a:solidFill>
                              <a:effectLst/>
                              <a:latin typeface="+mn-ea"/>
                              <a:ea typeface="+mn-ea"/>
                              <a:cs typeface="+mn-cs"/>
                            </a:rPr>
                            <a:t>元</a:t>
                          </a:r>
                          <a:r>
                            <a:rPr lang="en-US" altLang="zh-TW" sz="800" kern="100" dirty="0">
                              <a:solidFill>
                                <a:schemeClr val="tx1"/>
                              </a:solidFill>
                              <a:effectLst/>
                              <a:latin typeface="+mn-ea"/>
                              <a:ea typeface="+mn-ea"/>
                              <a:cs typeface="+mn-cs"/>
                            </a:rPr>
                            <a:t>) </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校管理費總收入</a:t>
                          </a:r>
                          <a:r>
                            <a:rPr lang="en-US" altLang="zh-TW" sz="800" kern="100" dirty="0">
                              <a:solidFill>
                                <a:schemeClr val="tx1"/>
                              </a:solidFill>
                              <a:effectLst/>
                              <a:latin typeface="+mn-ea"/>
                              <a:ea typeface="+mn-ea"/>
                              <a:cs typeface="+mn-cs"/>
                            </a:rPr>
                            <a:t>(</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𝑙</m:t>
                              </m:r>
                              <m:r>
                                <a:rPr lang="en-US" altLang="zh-TW" sz="800" kern="100">
                                  <a:solidFill>
                                    <a:schemeClr val="tx1"/>
                                  </a:solidFill>
                                  <a:effectLst/>
                                  <a:latin typeface="Cambria Math" panose="02040503050406030204" pitchFamily="18" charset="0"/>
                                  <a:ea typeface="+mn-ea"/>
                                  <a:cs typeface="+mn-cs"/>
                                </a:rPr>
                                <m:t>≥600,000</m:t>
                              </m:r>
                              <m:r>
                                <a:rPr lang="zh-TW" altLang="zh-TW" sz="800" kern="100">
                                  <a:solidFill>
                                    <a:schemeClr val="tx1"/>
                                  </a:solidFill>
                                  <a:effectLst/>
                                  <a:latin typeface="Cambria Math" panose="02040503050406030204" pitchFamily="18" charset="0"/>
                                  <a:ea typeface="+mn-ea"/>
                                  <a:cs typeface="+mn-cs"/>
                                </a:rPr>
                                <m:t>元</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參與產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學計畫師生總人次</a:t>
                          </a:r>
                          <a:r>
                            <a:rPr lang="en-US" altLang="zh-TW" sz="800" kern="100" dirty="0">
                              <a:solidFill>
                                <a:schemeClr val="tx1"/>
                              </a:solidFill>
                              <a:effectLst/>
                              <a:latin typeface="+mn-ea"/>
                              <a:ea typeface="+mn-ea"/>
                              <a:cs typeface="+mn-cs"/>
                            </a:rPr>
                            <a:t> (</a:t>
                          </a:r>
                          <a14:m>
                            <m:oMath xmlns:m="http://schemas.openxmlformats.org/officeDocument/2006/math">
                              <m:r>
                                <a:rPr lang="en-US" altLang="zh-TW" sz="800" kern="100">
                                  <a:solidFill>
                                    <a:schemeClr val="tx1"/>
                                  </a:solidFill>
                                  <a:effectLst/>
                                  <a:latin typeface="Cambria Math" panose="02040503050406030204" pitchFamily="18" charset="0"/>
                                  <a:ea typeface="+mn-ea"/>
                                  <a:cs typeface="+mn-cs"/>
                                </a:rPr>
                                <m:t>𝑚</m:t>
                              </m:r>
                              <m:r>
                                <a:rPr lang="en-US" altLang="zh-TW" sz="800" kern="100">
                                  <a:solidFill>
                                    <a:schemeClr val="tx1"/>
                                  </a:solidFill>
                                  <a:effectLst/>
                                  <a:latin typeface="Cambria Math" panose="02040503050406030204" pitchFamily="18" charset="0"/>
                                  <a:ea typeface="+mn-ea"/>
                                  <a:cs typeface="+mn-cs"/>
                                </a:rPr>
                                <m:t>≥3</m:t>
                              </m:r>
                            </m:oMath>
                          </a14:m>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a:t>
                          </a:r>
                          <a:endParaRPr lang="zh-TW" sz="800" kern="100" dirty="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10001"/>
                      </a:ext>
                    </a:extLst>
                  </a:tr>
                  <a:tr h="1820985">
                    <a:tc vMerge="1">
                      <a:txBody>
                        <a:bodyPr/>
                        <a:lstStyle/>
                        <a:p>
                          <a:pPr marL="0" algn="ctr" defTabSz="914400" rtl="0" eaLnBrk="1" latinLnBrk="0" hangingPunct="1">
                            <a:spcAft>
                              <a:spcPts val="0"/>
                            </a:spcAft>
                          </a:pPr>
                          <a:endParaRPr lang="zh-TW" sz="800" b="1" kern="100" dirty="0">
                            <a:solidFill>
                              <a:schemeClr val="lt1"/>
                            </a:solidFill>
                            <a:effectLst/>
                            <a:latin typeface="+mn-ea"/>
                            <a:ea typeface="+mn-ea"/>
                            <a:cs typeface="+mn-cs"/>
                          </a:endParaRPr>
                        </a:p>
                      </a:txBody>
                      <a:tcPr marL="18295" marR="18295" marT="0" marB="0" anchor="ctr">
                        <a:lnR w="12700" cap="flat" cmpd="sng" algn="ctr">
                          <a:noFill/>
                          <a:prstDash val="solid"/>
                          <a:round/>
                          <a:headEnd type="none" w="med" len="med"/>
                          <a:tailEnd type="none" w="med" len="med"/>
                        </a:lnR>
                      </a:tcPr>
                    </a:tc>
                    <a:tc>
                      <a:txBody>
                        <a:bodyPr/>
                        <a:lstStyle/>
                        <a:p>
                          <a:pPr marL="0" lvl="0" indent="0" algn="l" defTabSz="914400" rtl="0" eaLnBrk="1" latinLnBrk="0" hangingPunct="1">
                            <a:spcBef>
                              <a:spcPts val="600"/>
                            </a:spcBef>
                            <a:spcAft>
                              <a:spcPts val="0"/>
                            </a:spcAft>
                            <a:buFont typeface="+mj-ea"/>
                            <a:buNone/>
                          </a:pPr>
                          <a:r>
                            <a:rPr lang="zh-TW" altLang="zh-TW" sz="800" kern="100" dirty="0">
                              <a:solidFill>
                                <a:schemeClr val="tx1"/>
                              </a:solidFill>
                              <a:effectLst/>
                              <a:latin typeface="+mn-ea"/>
                              <a:ea typeface="+mn-ea"/>
                              <a:cs typeface="+mn-cs"/>
                            </a:rPr>
                            <a:t>工教系</a:t>
                          </a:r>
                          <a:endParaRPr lang="en-US" altLang="zh-TW" sz="800" kern="100" dirty="0">
                            <a:solidFill>
                              <a:schemeClr val="tx1"/>
                            </a:solidFill>
                            <a:effectLst/>
                            <a:latin typeface="+mn-ea"/>
                            <a:ea typeface="+mn-ea"/>
                            <a:cs typeface="+mn-cs"/>
                          </a:endParaRPr>
                        </a:p>
                        <a:p>
                          <a:pPr marL="0" lvl="0" indent="0" algn="l" defTabSz="914400" rtl="0" eaLnBrk="1" latinLnBrk="0" hangingPunct="1">
                            <a:spcBef>
                              <a:spcPts val="600"/>
                            </a:spcBef>
                            <a:spcAft>
                              <a:spcPts val="0"/>
                            </a:spcAft>
                            <a:buFont typeface="+mj-ea"/>
                            <a:buNone/>
                          </a:pPr>
                          <a:r>
                            <a:rPr lang="zh-TW" altLang="zh-TW" sz="800" kern="100" dirty="0">
                              <a:solidFill>
                                <a:schemeClr val="tx1"/>
                              </a:solidFill>
                              <a:effectLst/>
                              <a:latin typeface="+mn-ea"/>
                              <a:ea typeface="+mn-ea"/>
                              <a:cs typeface="+mn-cs"/>
                            </a:rPr>
                            <a:t>本系產學研究方向包含科技教育、機械、資電、營建及能源工程領域，應用層面包含科技教育、一般工程、能源工程，本系研究有助於提升中學在校學生科技思維並於工程領域提升產業發展。</a:t>
                          </a:r>
                          <a:endParaRPr lang="en-US" altLang="zh-TW" sz="800" kern="100" dirty="0">
                            <a:solidFill>
                              <a:schemeClr val="tx1"/>
                            </a:solidFill>
                            <a:effectLst/>
                            <a:latin typeface="+mn-ea"/>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a:solidFill>
                                <a:schemeClr val="tx1"/>
                              </a:solidFill>
                              <a:effectLst/>
                              <a:latin typeface="+mn-ea"/>
                              <a:ea typeface="+mn-ea"/>
                              <a:cs typeface="+mn-cs"/>
                            </a:rPr>
                            <a:t>工教系</a:t>
                          </a:r>
                          <a:endParaRPr lang="en-US" altLang="zh-TW" sz="800" kern="100" dirty="0">
                            <a:solidFill>
                              <a:schemeClr val="tx1"/>
                            </a:solidFill>
                            <a:effectLst/>
                            <a:latin typeface="+mn-ea"/>
                            <a:ea typeface="+mn-ea"/>
                            <a:cs typeface="+mn-cs"/>
                          </a:endParaRPr>
                        </a:p>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a:solidFill>
                                <a:schemeClr val="tx1"/>
                              </a:solidFill>
                              <a:effectLst/>
                              <a:latin typeface="+mn-ea"/>
                              <a:ea typeface="+mn-ea"/>
                              <a:cs typeface="+mn-cs"/>
                            </a:rPr>
                            <a:t>為確立產學合作，教師端：邀請業界人士包含教育界、科技業及工業同業公會，針對目前學界、產業界現況問題點進行研究分析，進而提出解決對策；學生端：透過業界</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學校、傳統產業、科技業及工業同業公會</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實習，除培養教學能力外，亦需具備前往業界就業的能力，鼓勵學生透過海外實習與業界實習，提早與業界接軌。</a:t>
                          </a:r>
                          <a:endParaRPr lang="zh-TW" sz="800" kern="100" dirty="0">
                            <a:solidFill>
                              <a:schemeClr val="tx1"/>
                            </a:solidFill>
                            <a:effectLst/>
                            <a:latin typeface="+mn-ea"/>
                            <a:ea typeface="+mn-ea"/>
                            <a:cs typeface="+mn-cs"/>
                          </a:endParaRPr>
                        </a:p>
                      </a:txBody>
                      <a:tcPr marL="18295" marR="18295" marT="0" marB="0">
                        <a:lnL w="12700" cap="flat" cmpd="sng" algn="ctr">
                          <a:noFill/>
                          <a:prstDash val="solid"/>
                          <a:round/>
                          <a:headEnd type="none" w="med" len="med"/>
                          <a:tailEnd type="none" w="med" len="med"/>
                        </a:lnL>
                      </a:tcPr>
                    </a:tc>
                    <a:tc>
                      <a:txBody>
                        <a:bodyPr/>
                        <a:lstStyle/>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a:solidFill>
                                <a:schemeClr val="tx1"/>
                              </a:solidFill>
                              <a:effectLst/>
                              <a:latin typeface="+mn-ea"/>
                              <a:ea typeface="+mn-ea"/>
                              <a:cs typeface="+mn-cs"/>
                            </a:rPr>
                            <a:t>工教系</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產業實習相關課程開設總學分數達</a:t>
                          </a:r>
                          <a:r>
                            <a:rPr lang="en-US" altLang="zh-TW" sz="800" kern="100" dirty="0">
                              <a:solidFill>
                                <a:schemeClr val="tx1"/>
                              </a:solidFill>
                              <a:effectLst/>
                              <a:latin typeface="+mn-ea"/>
                              <a:ea typeface="+mn-ea"/>
                              <a:cs typeface="+mn-cs"/>
                            </a:rPr>
                            <a:t>2</a:t>
                          </a:r>
                          <a:r>
                            <a:rPr lang="zh-TW" altLang="zh-TW" sz="800" kern="100" dirty="0">
                              <a:solidFill>
                                <a:schemeClr val="tx1"/>
                              </a:solidFill>
                              <a:effectLst/>
                              <a:latin typeface="+mn-ea"/>
                              <a:ea typeface="+mn-ea"/>
                              <a:cs typeface="+mn-cs"/>
                            </a:rPr>
                            <a:t>學分。</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參與產業實習課程學生總人次達</a:t>
                          </a:r>
                          <a:r>
                            <a:rPr lang="en-US" altLang="zh-TW" sz="800" kern="100" dirty="0">
                              <a:solidFill>
                                <a:schemeClr val="tx1"/>
                              </a:solidFill>
                              <a:effectLst/>
                              <a:latin typeface="+mn-ea"/>
                              <a:ea typeface="+mn-ea"/>
                              <a:cs typeface="+mn-cs"/>
                            </a:rPr>
                            <a:t>5</a:t>
                          </a:r>
                          <a:r>
                            <a:rPr lang="zh-TW" altLang="zh-TW" sz="800" kern="100" dirty="0">
                              <a:solidFill>
                                <a:schemeClr val="tx1"/>
                              </a:solidFill>
                              <a:effectLst/>
                              <a:latin typeface="+mn-ea"/>
                              <a:ea typeface="+mn-ea"/>
                              <a:cs typeface="+mn-cs"/>
                            </a:rPr>
                            <a:t>位。</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聘請業師開設專業技術課程總學分數達</a:t>
                          </a:r>
                          <a:r>
                            <a:rPr lang="en-US" altLang="zh-TW" sz="800" kern="100" dirty="0">
                              <a:solidFill>
                                <a:schemeClr val="tx1"/>
                              </a:solidFill>
                              <a:effectLst/>
                              <a:latin typeface="+mn-ea"/>
                              <a:ea typeface="+mn-ea"/>
                              <a:cs typeface="+mn-cs"/>
                            </a:rPr>
                            <a:t>3</a:t>
                          </a:r>
                          <a:r>
                            <a:rPr lang="zh-TW" altLang="zh-TW" sz="800" kern="100" dirty="0">
                              <a:solidFill>
                                <a:schemeClr val="tx1"/>
                              </a:solidFill>
                              <a:effectLst/>
                              <a:latin typeface="+mn-ea"/>
                              <a:ea typeface="+mn-ea"/>
                              <a:cs typeface="+mn-cs"/>
                            </a:rPr>
                            <a:t>學分。</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a:solidFill>
                                <a:schemeClr val="tx1"/>
                              </a:solidFill>
                              <a:effectLst/>
                              <a:latin typeface="+mn-ea"/>
                              <a:ea typeface="+mn-ea"/>
                              <a:cs typeface="+mn-cs"/>
                            </a:rPr>
                            <a:t>本系簽訂產業實習結盟或合作備忘錄之合約數量達</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a:solidFill>
                                <a:schemeClr val="tx1"/>
                              </a:solidFill>
                              <a:effectLst/>
                              <a:latin typeface="+mn-ea"/>
                              <a:ea typeface="+mn-ea"/>
                              <a:cs typeface="+mn-cs"/>
                            </a:rPr>
                            <a:t>本系教師取得專利權數量達</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學合作計畫件數達</a:t>
                          </a:r>
                          <a:r>
                            <a:rPr lang="en-US" altLang="zh-TW" sz="800" kern="100" dirty="0">
                              <a:solidFill>
                                <a:schemeClr val="tx1"/>
                              </a:solidFill>
                              <a:effectLst/>
                              <a:latin typeface="+mn-ea"/>
                              <a:ea typeface="+mn-ea"/>
                              <a:cs typeface="+mn-cs"/>
                            </a:rPr>
                            <a:t>10</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學合作計畫總金額達</a:t>
                          </a:r>
                          <a:r>
                            <a:rPr lang="en-US" altLang="zh-TW" sz="800" kern="100" dirty="0">
                              <a:solidFill>
                                <a:schemeClr val="tx1"/>
                              </a:solidFill>
                              <a:effectLst/>
                              <a:latin typeface="+mn-ea"/>
                              <a:ea typeface="+mn-ea"/>
                              <a:cs typeface="+mn-cs"/>
                            </a:rPr>
                            <a:t>1000</a:t>
                          </a:r>
                          <a:r>
                            <a:rPr lang="zh-TW" altLang="zh-TW" sz="800" kern="100" dirty="0">
                              <a:solidFill>
                                <a:schemeClr val="tx1"/>
                              </a:solidFill>
                              <a:effectLst/>
                              <a:latin typeface="+mn-ea"/>
                              <a:ea typeface="+mn-ea"/>
                              <a:cs typeface="+mn-cs"/>
                            </a:rPr>
                            <a:t>萬元。</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endParaRPr lang="zh-TW"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endParaRPr lang="en-US" altLang="zh-TW" sz="800" kern="100" dirty="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1051459447"/>
                      </a:ext>
                    </a:extLst>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490020773"/>
                  </p:ext>
                </p:extLst>
              </p:nvPr>
            </p:nvGraphicFramePr>
            <p:xfrm>
              <a:off x="181386" y="833358"/>
              <a:ext cx="6579178" cy="7257128"/>
            </p:xfrm>
            <a:graphic>
              <a:graphicData uri="http://schemas.openxmlformats.org/drawingml/2006/table">
                <a:tbl>
                  <a:tblPr firstRow="1" firstCol="1" bandRow="1">
                    <a:tableStyleId>{5C22544A-7EE6-4342-B048-85BDC9FD1C3A}</a:tableStyleId>
                  </a:tblPr>
                  <a:tblGrid>
                    <a:gridCol w="1396493">
                      <a:extLst>
                        <a:ext uri="{9D8B030D-6E8A-4147-A177-3AD203B41FA5}">
                          <a16:colId xmlns:a16="http://schemas.microsoft.com/office/drawing/2014/main" val="20000"/>
                        </a:ext>
                      </a:extLst>
                    </a:gridCol>
                    <a:gridCol w="1649807">
                      <a:extLst>
                        <a:ext uri="{9D8B030D-6E8A-4147-A177-3AD203B41FA5}">
                          <a16:colId xmlns:a16="http://schemas.microsoft.com/office/drawing/2014/main" val="20001"/>
                        </a:ext>
                      </a:extLst>
                    </a:gridCol>
                    <a:gridCol w="1741672">
                      <a:extLst>
                        <a:ext uri="{9D8B030D-6E8A-4147-A177-3AD203B41FA5}">
                          <a16:colId xmlns:a16="http://schemas.microsoft.com/office/drawing/2014/main" val="20002"/>
                        </a:ext>
                      </a:extLst>
                    </a:gridCol>
                    <a:gridCol w="1791206">
                      <a:extLst>
                        <a:ext uri="{9D8B030D-6E8A-4147-A177-3AD203B41FA5}">
                          <a16:colId xmlns:a16="http://schemas.microsoft.com/office/drawing/2014/main" val="20003"/>
                        </a:ext>
                      </a:extLst>
                    </a:gridCol>
                  </a:tblGrid>
                  <a:tr h="245165">
                    <a:tc>
                      <a:txBody>
                        <a:bodyPr/>
                        <a:lstStyle/>
                        <a:p>
                          <a:pPr algn="ctr">
                            <a:spcAft>
                              <a:spcPts val="0"/>
                            </a:spcAft>
                          </a:pPr>
                          <a:r>
                            <a:rPr lang="zh-TW" sz="800" b="1" kern="100" dirty="0">
                              <a:solidFill>
                                <a:schemeClr val="lt1"/>
                              </a:solidFill>
                              <a:effectLst/>
                              <a:latin typeface="+mn-ea"/>
                              <a:ea typeface="+mn-ea"/>
                              <a:cs typeface="+mn-cs"/>
                            </a:rPr>
                            <a:t>學院</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產學、研發及技轉之目標</a:t>
                          </a:r>
                        </a:p>
                      </a:txBody>
                      <a:tcPr marL="18295" marR="18295" marT="0" marB="0" anchor="ctr">
                        <a:lnB w="12700" cap="flat" cmpd="sng" algn="ctr">
                          <a:noFill/>
                          <a:prstDash val="solid"/>
                          <a:round/>
                          <a:headEnd type="none" w="med" len="med"/>
                          <a:tailEnd type="none" w="med" len="med"/>
                        </a:lnB>
                      </a:tcP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a:t>
                          </a:r>
                          <a:r>
                            <a:rPr lang="en-US" sz="800" b="1" kern="100" dirty="0">
                              <a:solidFill>
                                <a:schemeClr val="lt1"/>
                              </a:solidFill>
                              <a:effectLst/>
                              <a:latin typeface="+mn-ea"/>
                              <a:ea typeface="+mn-ea"/>
                              <a:cs typeface="+mn-cs"/>
                            </a:rPr>
                            <a:t>KPI</a:t>
                          </a:r>
                          <a:endParaRPr lang="zh-TW" sz="800" b="1" kern="100" dirty="0">
                            <a:solidFill>
                              <a:schemeClr val="lt1"/>
                            </a:solidFill>
                            <a:effectLst/>
                            <a:latin typeface="+mn-ea"/>
                            <a:ea typeface="+mn-ea"/>
                            <a:cs typeface="+mn-cs"/>
                          </a:endParaRPr>
                        </a:p>
                      </a:txBody>
                      <a:tcPr marL="18295" marR="18295" marT="0" marB="0" anchor="ctr"/>
                    </a:tc>
                    <a:extLst>
                      <a:ext uri="{0D108BD9-81ED-4DB2-BD59-A6C34878D82A}">
                        <a16:rowId xmlns:a16="http://schemas.microsoft.com/office/drawing/2014/main" val="10000"/>
                      </a:ext>
                    </a:extLst>
                  </a:tr>
                  <a:tr h="4497363">
                    <a:tc rowSpan="2">
                      <a:txBody>
                        <a:bodyPr/>
                        <a:lstStyle/>
                        <a:p>
                          <a:pPr marL="0" algn="ctr" defTabSz="914400" rtl="0" eaLnBrk="1" latinLnBrk="0" hangingPunct="1">
                            <a:spcAft>
                              <a:spcPts val="0"/>
                            </a:spcAft>
                          </a:pPr>
                          <a:r>
                            <a:rPr lang="zh-TW" altLang="zh-TW" sz="800" b="1" kern="100" dirty="0" smtClean="0">
                              <a:solidFill>
                                <a:schemeClr val="lt1"/>
                              </a:solidFill>
                              <a:effectLst/>
                              <a:latin typeface="+mn-ea"/>
                              <a:ea typeface="+mn-ea"/>
                              <a:cs typeface="+mn-cs"/>
                            </a:rPr>
                            <a:t>科技學院</a:t>
                          </a:r>
                          <a:endParaRPr lang="zh-TW" sz="800" b="1" kern="100" dirty="0">
                            <a:solidFill>
                              <a:schemeClr val="lt1"/>
                            </a:solidFill>
                            <a:effectLst/>
                            <a:latin typeface="+mn-ea"/>
                            <a:ea typeface="+mn-ea"/>
                            <a:cs typeface="+mn-cs"/>
                          </a:endParaRPr>
                        </a:p>
                      </a:txBody>
                      <a:tcPr marL="18295" marR="18295" marT="0" marB="0" anchor="ctr">
                        <a:lnR w="12700" cap="flat" cmpd="sng" algn="ctr">
                          <a:noFill/>
                          <a:prstDash val="solid"/>
                          <a:round/>
                          <a:headEnd type="none" w="med" len="med"/>
                          <a:tailEnd type="none" w="med" len="med"/>
                        </a:lnR>
                      </a:tcPr>
                    </a:tc>
                    <a:tc>
                      <a:txBody>
                        <a:bodyPr/>
                        <a:lstStyle/>
                        <a:p>
                          <a:pPr marL="0" lvl="0" indent="0" algn="l" defTabSz="914400" rtl="0" eaLnBrk="1" latinLnBrk="0" hangingPunct="1">
                            <a:spcBef>
                              <a:spcPts val="600"/>
                            </a:spcBef>
                            <a:spcAft>
                              <a:spcPts val="0"/>
                            </a:spcAft>
                            <a:buFont typeface="+mj-ea"/>
                            <a:buNone/>
                          </a:pPr>
                          <a:r>
                            <a:rPr lang="zh-TW" sz="800" kern="100" dirty="0">
                              <a:solidFill>
                                <a:schemeClr val="tx1"/>
                              </a:solidFill>
                              <a:effectLst/>
                              <a:latin typeface="+mn-ea"/>
                              <a:ea typeface="+mn-ea"/>
                              <a:cs typeface="+mn-cs"/>
                            </a:rPr>
                            <a:t>電機</a:t>
                          </a:r>
                          <a:r>
                            <a:rPr lang="zh-TW" sz="800" kern="100" dirty="0" smtClean="0">
                              <a:solidFill>
                                <a:schemeClr val="tx1"/>
                              </a:solidFill>
                              <a:effectLst/>
                              <a:latin typeface="+mn-ea"/>
                              <a:ea typeface="+mn-ea"/>
                              <a:cs typeface="+mn-cs"/>
                            </a:rPr>
                            <a:t>系</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提升學士班畢業生就業與職場接軌能力。</a:t>
                          </a: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培訓研究生研發與生產技術改良的能力。</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教師研究領域由基礎與導向研究轉型為產業實質技術的研發。</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smtClean="0">
                              <a:solidFill>
                                <a:schemeClr val="tx1"/>
                              </a:solidFill>
                              <a:effectLst/>
                              <a:latin typeface="+mn-ea"/>
                              <a:ea typeface="+mn-ea"/>
                              <a:cs typeface="+mn-cs"/>
                            </a:rPr>
                            <a:t>與科技學院其他學系合作共同爭取跨領域之產學合作案。</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smtClean="0">
                              <a:solidFill>
                                <a:schemeClr val="tx1"/>
                              </a:solidFill>
                              <a:effectLst/>
                              <a:latin typeface="+mn-ea"/>
                              <a:ea typeface="+mn-ea"/>
                              <a:cs typeface="+mn-cs"/>
                            </a:rPr>
                            <a:t>產學合作成果改善全國各地中小學「生活科技教育」之教學品質與成效。</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smtClean="0">
                              <a:solidFill>
                                <a:schemeClr val="tx1"/>
                              </a:solidFill>
                              <a:effectLst/>
                              <a:latin typeface="+mn-ea"/>
                              <a:ea typeface="+mn-ea"/>
                              <a:cs typeface="+mn-cs"/>
                            </a:rPr>
                            <a:t>進行協助區域性電機相關產業發展之前導技術與開發研究。</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Tx/>
                            <a:buSzTx/>
                            <a:buFont typeface="+mj-ea"/>
                            <a:buAutoNum type="ea1ChtPeriod"/>
                            <a:tabLst/>
                            <a:defRPr/>
                          </a:pPr>
                          <a:r>
                            <a:rPr lang="zh-TW" altLang="zh-TW" sz="800" kern="100" dirty="0" smtClean="0">
                              <a:solidFill>
                                <a:schemeClr val="tx1"/>
                              </a:solidFill>
                              <a:effectLst/>
                              <a:latin typeface="+mn-ea"/>
                              <a:ea typeface="+mn-ea"/>
                              <a:cs typeface="+mn-cs"/>
                            </a:rPr>
                            <a:t>利用研發技術成果的技轉金增加校務基金的收益。</a:t>
                          </a: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利用產學合作案資源來改善燕巢校區的實務教學與相關總務設施</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如：次世代行動通訊、太陽能發電、校園安全物聯網、光纖通訊網路幹線、電能調配最佳化</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等</a:t>
                          </a:r>
                          <a:r>
                            <a:rPr lang="en-US" altLang="zh-TW" sz="800" kern="100" dirty="0" smtClean="0">
                              <a:solidFill>
                                <a:schemeClr val="tx1"/>
                              </a:solidFill>
                              <a:effectLst/>
                              <a:latin typeface="+mn-ea"/>
                              <a:ea typeface="+mn-ea"/>
                              <a:cs typeface="+mn-cs"/>
                            </a:rPr>
                            <a:t>)</a:t>
                          </a: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扮演促進產業升級的角色，以開創高師大對國家電機產業貢獻的卓越地位。</a:t>
                          </a:r>
                          <a:endParaRPr lang="en-US" altLang="zh-TW" sz="800" kern="100" dirty="0" smtClean="0">
                            <a:solidFill>
                              <a:schemeClr val="tx1"/>
                            </a:solidFill>
                            <a:effectLst/>
                            <a:latin typeface="+mn-ea"/>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spcAft>
                              <a:spcPts val="0"/>
                            </a:spcAft>
                            <a:buFont typeface="+mj-ea"/>
                            <a:buNone/>
                          </a:pPr>
                          <a:r>
                            <a:rPr lang="zh-TW" altLang="zh-TW" sz="800" kern="100" dirty="0" smtClean="0">
                              <a:solidFill>
                                <a:schemeClr val="tx1"/>
                              </a:solidFill>
                              <a:effectLst/>
                              <a:latin typeface="+mn-ea"/>
                              <a:ea typeface="+mn-ea"/>
                              <a:cs typeface="+mn-cs"/>
                            </a:rPr>
                            <a:t>電機系</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積極拓展學生產業實習機會，配合科技學院策略，簽訂產業實習結盟或合作備忘錄並鼓勵學生參與。</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鼓勵高年級生與研究生參與產業實習課程，培養自主研發能力。</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教師在基礎理論與專業領域研究成果之實用性層次的提升，例如：實質補助專利申請維護費用。</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與科技學院相關科系</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如軟體管理學系</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等</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共同經營</a:t>
                          </a:r>
                          <a:r>
                            <a:rPr lang="en-US" altLang="zh-TW" sz="800" kern="100" dirty="0" smtClean="0">
                              <a:solidFill>
                                <a:schemeClr val="tx1"/>
                              </a:solidFill>
                              <a:effectLst/>
                              <a:latin typeface="+mn-ea"/>
                              <a:ea typeface="+mn-ea"/>
                              <a:cs typeface="+mn-cs"/>
                            </a:rPr>
                            <a:t>AI</a:t>
                          </a:r>
                          <a:r>
                            <a:rPr lang="zh-TW" altLang="zh-TW" sz="800" kern="100" dirty="0" smtClean="0">
                              <a:solidFill>
                                <a:schemeClr val="tx1"/>
                              </a:solidFill>
                              <a:effectLst/>
                              <a:latin typeface="+mn-ea"/>
                              <a:ea typeface="+mn-ea"/>
                              <a:cs typeface="+mn-cs"/>
                            </a:rPr>
                            <a:t>與</a:t>
                          </a:r>
                          <a:r>
                            <a:rPr lang="en-US" altLang="zh-TW" sz="800" kern="100" dirty="0" err="1" smtClean="0">
                              <a:solidFill>
                                <a:schemeClr val="tx1"/>
                              </a:solidFill>
                              <a:effectLst/>
                              <a:latin typeface="+mn-ea"/>
                              <a:ea typeface="+mn-ea"/>
                              <a:cs typeface="+mn-cs"/>
                            </a:rPr>
                            <a:t>IoT</a:t>
                          </a:r>
                          <a:r>
                            <a:rPr lang="zh-TW" altLang="zh-TW" sz="800" kern="100" dirty="0" smtClean="0">
                              <a:solidFill>
                                <a:schemeClr val="tx1"/>
                              </a:solidFill>
                              <a:effectLst/>
                              <a:latin typeface="+mn-ea"/>
                              <a:ea typeface="+mn-ea"/>
                              <a:cs typeface="+mn-cs"/>
                            </a:rPr>
                            <a:t>產學案開發聯盟。</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利用高師大自造者基地產學案開發教具，提供中小學家長供應鏈，創造校</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院</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務基金營收。</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媒合本系教師與研究型大學</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如：成大、中山等</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同儕共同招攬大型產學合作案。</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系所端與大型研究單位</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如工研院、電信研究所</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等</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合作，將學術領域的新發現或新理論，進行應用在產品上可行性研究評估。</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spcBef>
                              <a:spcPts val="600"/>
                            </a:spcBef>
                            <a:spcAft>
                              <a:spcPts val="0"/>
                            </a:spcAft>
                            <a:buFont typeface="+mj-ea"/>
                            <a:buAutoNum type="ea1ChtPeriod"/>
                          </a:pPr>
                          <a:r>
                            <a:rPr lang="zh-TW" altLang="zh-TW" sz="800" kern="100" dirty="0" smtClean="0">
                              <a:solidFill>
                                <a:schemeClr val="tx1"/>
                              </a:solidFill>
                              <a:effectLst/>
                              <a:latin typeface="+mn-ea"/>
                              <a:ea typeface="+mn-ea"/>
                              <a:cs typeface="+mn-cs"/>
                            </a:rPr>
                            <a:t>配合產業端轉化前述可行之研究成果為實質的產品研發能量。</a:t>
                          </a:r>
                          <a:endParaRPr lang="zh-TW" sz="800" kern="100" dirty="0">
                            <a:solidFill>
                              <a:schemeClr val="tx1"/>
                            </a:solidFill>
                            <a:effectLst/>
                            <a:latin typeface="+mn-ea"/>
                            <a:ea typeface="+mn-ea"/>
                            <a:cs typeface="+mn-cs"/>
                          </a:endParaRPr>
                        </a:p>
                      </a:txBody>
                      <a:tcPr marL="18295" marR="18295" marT="0" marB="0">
                        <a:lnL w="12700" cap="flat" cmpd="sng" algn="ctr">
                          <a:noFill/>
                          <a:prstDash val="solid"/>
                          <a:round/>
                          <a:headEnd type="none" w="med" len="med"/>
                          <a:tailEnd type="none" w="med" len="med"/>
                        </a:lnL>
                      </a:tcPr>
                    </a:tc>
                    <a:tc>
                      <a:txBody>
                        <a:bodyPr/>
                        <a:lstStyle/>
                        <a:p>
                          <a:endParaRPr lang="zh-TW"/>
                        </a:p>
                      </a:txBody>
                      <a:tcPr marL="18295" marR="18295" marT="0" marB="0">
                        <a:blipFill>
                          <a:blip r:embed="rId3"/>
                          <a:stretch>
                            <a:fillRect l="-268027" t="-5548" r="-1361" b="-56157"/>
                          </a:stretch>
                        </a:blipFill>
                      </a:tcPr>
                    </a:tc>
                    <a:extLst>
                      <a:ext uri="{0D108BD9-81ED-4DB2-BD59-A6C34878D82A}">
                        <a16:rowId xmlns:a16="http://schemas.microsoft.com/office/drawing/2014/main" val="10001"/>
                      </a:ext>
                    </a:extLst>
                  </a:tr>
                  <a:tr h="2514600">
                    <a:tc vMerge="1">
                      <a:txBody>
                        <a:bodyPr/>
                        <a:lstStyle/>
                        <a:p>
                          <a:pPr marL="0" algn="ctr" defTabSz="914400" rtl="0" eaLnBrk="1" latinLnBrk="0" hangingPunct="1">
                            <a:spcAft>
                              <a:spcPts val="0"/>
                            </a:spcAft>
                          </a:pPr>
                          <a:endParaRPr lang="zh-TW" sz="800" b="1" kern="100" dirty="0">
                            <a:solidFill>
                              <a:schemeClr val="lt1"/>
                            </a:solidFill>
                            <a:effectLst/>
                            <a:latin typeface="+mn-ea"/>
                            <a:ea typeface="+mn-ea"/>
                            <a:cs typeface="+mn-cs"/>
                          </a:endParaRPr>
                        </a:p>
                      </a:txBody>
                      <a:tcPr marL="18295" marR="18295" marT="0" marB="0" anchor="ctr">
                        <a:lnR w="12700" cap="flat" cmpd="sng" algn="ctr">
                          <a:noFill/>
                          <a:prstDash val="solid"/>
                          <a:round/>
                          <a:headEnd type="none" w="med" len="med"/>
                          <a:tailEnd type="none" w="med" len="med"/>
                        </a:lnR>
                      </a:tcPr>
                    </a:tc>
                    <a:tc>
                      <a:txBody>
                        <a:bodyPr/>
                        <a:lstStyle/>
                        <a:p>
                          <a:pPr marL="0" lvl="0" indent="0" algn="l" defTabSz="914400" rtl="0" eaLnBrk="1" latinLnBrk="0" hangingPunct="1">
                            <a:spcBef>
                              <a:spcPts val="600"/>
                            </a:spcBef>
                            <a:spcAft>
                              <a:spcPts val="0"/>
                            </a:spcAft>
                            <a:buFont typeface="+mj-ea"/>
                            <a:buNone/>
                          </a:pPr>
                          <a:r>
                            <a:rPr lang="zh-TW" altLang="zh-TW" sz="800" kern="100" dirty="0" smtClean="0">
                              <a:solidFill>
                                <a:schemeClr val="tx1"/>
                              </a:solidFill>
                              <a:effectLst/>
                              <a:latin typeface="+mn-ea"/>
                              <a:ea typeface="+mn-ea"/>
                              <a:cs typeface="+mn-cs"/>
                            </a:rPr>
                            <a:t>工教系</a:t>
                          </a:r>
                          <a:endParaRPr lang="en-US" altLang="zh-TW" sz="800" kern="100" dirty="0" smtClean="0">
                            <a:solidFill>
                              <a:schemeClr val="tx1"/>
                            </a:solidFill>
                            <a:effectLst/>
                            <a:latin typeface="+mn-ea"/>
                            <a:ea typeface="+mn-ea"/>
                            <a:cs typeface="+mn-cs"/>
                          </a:endParaRPr>
                        </a:p>
                        <a:p>
                          <a:pPr marL="0" lvl="0" indent="0" algn="l" defTabSz="914400" rtl="0" eaLnBrk="1" latinLnBrk="0" hangingPunct="1">
                            <a:spcBef>
                              <a:spcPts val="600"/>
                            </a:spcBef>
                            <a:spcAft>
                              <a:spcPts val="0"/>
                            </a:spcAft>
                            <a:buFont typeface="+mj-ea"/>
                            <a:buNone/>
                          </a:pPr>
                          <a:r>
                            <a:rPr lang="zh-TW" altLang="zh-TW" sz="800" kern="100" dirty="0" smtClean="0">
                              <a:solidFill>
                                <a:schemeClr val="tx1"/>
                              </a:solidFill>
                              <a:effectLst/>
                              <a:latin typeface="+mn-ea"/>
                              <a:ea typeface="+mn-ea"/>
                              <a:cs typeface="+mn-cs"/>
                            </a:rPr>
                            <a:t>本系產學研究方向包含科技教育、機械、資電、營建及能源工程領域，應用層面包含科技教育、一般工程、能源工程，本系研究有助於提升中學在校學生科技思維並於工程領域提升產業發展。</a:t>
                          </a:r>
                          <a:endParaRPr lang="en-US" altLang="zh-TW" sz="800" kern="100" dirty="0" smtClean="0">
                            <a:solidFill>
                              <a:schemeClr val="tx1"/>
                            </a:solidFill>
                            <a:effectLst/>
                            <a:latin typeface="+mn-ea"/>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smtClean="0">
                              <a:solidFill>
                                <a:schemeClr val="tx1"/>
                              </a:solidFill>
                              <a:effectLst/>
                              <a:latin typeface="+mn-ea"/>
                              <a:ea typeface="+mn-ea"/>
                              <a:cs typeface="+mn-cs"/>
                            </a:rPr>
                            <a:t>工教系</a:t>
                          </a:r>
                          <a:endParaRPr lang="en-US" altLang="zh-TW" sz="800" kern="100" dirty="0" smtClean="0">
                            <a:solidFill>
                              <a:schemeClr val="tx1"/>
                            </a:solidFill>
                            <a:effectLst/>
                            <a:latin typeface="+mn-ea"/>
                            <a:ea typeface="+mn-ea"/>
                            <a:cs typeface="+mn-cs"/>
                          </a:endParaRPr>
                        </a:p>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smtClean="0">
                              <a:solidFill>
                                <a:schemeClr val="tx1"/>
                              </a:solidFill>
                              <a:effectLst/>
                              <a:latin typeface="+mn-ea"/>
                              <a:ea typeface="+mn-ea"/>
                              <a:cs typeface="+mn-cs"/>
                            </a:rPr>
                            <a:t>為確立產學合作，教師端：邀請業界人士包含教育界、科技業及工業同業公會，針對目前學界、產業界現況問題點進行研究分析，進而提出解決對策；學生端：透過業界</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學校、傳統產業、科技業及工業同業公會</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實習，除培養教學能力外，亦需具備前往業界就業的能力，鼓勵學生透過海外實習與業界實習，提早與業界接軌。</a:t>
                          </a:r>
                          <a:endParaRPr lang="zh-TW" sz="800" kern="100" dirty="0">
                            <a:solidFill>
                              <a:schemeClr val="tx1"/>
                            </a:solidFill>
                            <a:effectLst/>
                            <a:latin typeface="+mn-ea"/>
                            <a:ea typeface="+mn-ea"/>
                            <a:cs typeface="+mn-cs"/>
                          </a:endParaRPr>
                        </a:p>
                      </a:txBody>
                      <a:tcPr marL="18295" marR="18295" marT="0" marB="0">
                        <a:lnL w="12700" cap="flat" cmpd="sng" algn="ctr">
                          <a:noFill/>
                          <a:prstDash val="solid"/>
                          <a:round/>
                          <a:headEnd type="none" w="med" len="med"/>
                          <a:tailEnd type="none" w="med" len="med"/>
                        </a:lnL>
                      </a:tcPr>
                    </a:tc>
                    <a:tc>
                      <a:txBody>
                        <a:bodyPr/>
                        <a:lstStyle/>
                        <a:p>
                          <a:pPr marL="0" lvl="0" indent="0" algn="l" defTabSz="914400" rtl="0" eaLnBrk="1" latinLnBrk="0" hangingPunct="1">
                            <a:lnSpc>
                              <a:spcPct val="100000"/>
                            </a:lnSpc>
                            <a:spcBef>
                              <a:spcPts val="600"/>
                            </a:spcBef>
                            <a:spcAft>
                              <a:spcPts val="0"/>
                            </a:spcAft>
                            <a:buClr>
                              <a:srgbClr val="000000"/>
                            </a:buClr>
                            <a:buSzPts val="1200"/>
                            <a:buFont typeface="+mj-ea"/>
                            <a:buNone/>
                          </a:pPr>
                          <a:r>
                            <a:rPr lang="zh-TW" altLang="zh-TW" sz="800" kern="100" dirty="0" smtClean="0">
                              <a:solidFill>
                                <a:schemeClr val="tx1"/>
                              </a:solidFill>
                              <a:effectLst/>
                              <a:latin typeface="+mn-ea"/>
                              <a:ea typeface="+mn-ea"/>
                              <a:cs typeface="+mn-cs"/>
                            </a:rPr>
                            <a:t>工教系</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smtClean="0">
                              <a:solidFill>
                                <a:schemeClr val="tx1"/>
                              </a:solidFill>
                              <a:effectLst/>
                              <a:latin typeface="+mn-ea"/>
                              <a:ea typeface="+mn-ea"/>
                              <a:cs typeface="+mn-cs"/>
                            </a:rPr>
                            <a:t>產業實習相關課程開設總學分數達</a:t>
                          </a:r>
                          <a:r>
                            <a:rPr lang="en-US" altLang="zh-TW" sz="800" kern="100" dirty="0" smtClean="0">
                              <a:solidFill>
                                <a:schemeClr val="tx1"/>
                              </a:solidFill>
                              <a:effectLst/>
                              <a:latin typeface="+mn-ea"/>
                              <a:ea typeface="+mn-ea"/>
                              <a:cs typeface="+mn-cs"/>
                            </a:rPr>
                            <a:t>2</a:t>
                          </a:r>
                          <a:r>
                            <a:rPr lang="zh-TW" altLang="zh-TW" sz="800" kern="100" dirty="0" smtClean="0">
                              <a:solidFill>
                                <a:schemeClr val="tx1"/>
                              </a:solidFill>
                              <a:effectLst/>
                              <a:latin typeface="+mn-ea"/>
                              <a:ea typeface="+mn-ea"/>
                              <a:cs typeface="+mn-cs"/>
                            </a:rPr>
                            <a:t>學分。</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smtClean="0">
                              <a:solidFill>
                                <a:schemeClr val="tx1"/>
                              </a:solidFill>
                              <a:effectLst/>
                              <a:latin typeface="+mn-ea"/>
                              <a:ea typeface="+mn-ea"/>
                              <a:cs typeface="+mn-cs"/>
                            </a:rPr>
                            <a:t>參與產業實習課程學生總人次達</a:t>
                          </a:r>
                          <a:r>
                            <a:rPr lang="en-US" altLang="zh-TW" sz="800" kern="100" dirty="0" smtClean="0">
                              <a:solidFill>
                                <a:schemeClr val="tx1"/>
                              </a:solidFill>
                              <a:effectLst/>
                              <a:latin typeface="+mn-ea"/>
                              <a:ea typeface="+mn-ea"/>
                              <a:cs typeface="+mn-cs"/>
                            </a:rPr>
                            <a:t>5</a:t>
                          </a:r>
                          <a:r>
                            <a:rPr lang="zh-TW" altLang="zh-TW" sz="800" kern="100" dirty="0" smtClean="0">
                              <a:solidFill>
                                <a:schemeClr val="tx1"/>
                              </a:solidFill>
                              <a:effectLst/>
                              <a:latin typeface="+mn-ea"/>
                              <a:ea typeface="+mn-ea"/>
                              <a:cs typeface="+mn-cs"/>
                            </a:rPr>
                            <a:t>位。</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smtClean="0">
                              <a:solidFill>
                                <a:schemeClr val="tx1"/>
                              </a:solidFill>
                              <a:effectLst/>
                              <a:latin typeface="+mn-ea"/>
                              <a:ea typeface="+mn-ea"/>
                              <a:cs typeface="+mn-cs"/>
                            </a:rPr>
                            <a:t>聘請業師開設專業技術課程總學分數達</a:t>
                          </a:r>
                          <a:r>
                            <a:rPr lang="en-US" altLang="zh-TW" sz="800" kern="100" dirty="0" smtClean="0">
                              <a:solidFill>
                                <a:schemeClr val="tx1"/>
                              </a:solidFill>
                              <a:effectLst/>
                              <a:latin typeface="+mn-ea"/>
                              <a:ea typeface="+mn-ea"/>
                              <a:cs typeface="+mn-cs"/>
                            </a:rPr>
                            <a:t>3</a:t>
                          </a:r>
                          <a:r>
                            <a:rPr lang="zh-TW" altLang="zh-TW" sz="800" kern="100" dirty="0" smtClean="0">
                              <a:solidFill>
                                <a:schemeClr val="tx1"/>
                              </a:solidFill>
                              <a:effectLst/>
                              <a:latin typeface="+mn-ea"/>
                              <a:ea typeface="+mn-ea"/>
                              <a:cs typeface="+mn-cs"/>
                            </a:rPr>
                            <a:t>學分。</a:t>
                          </a:r>
                          <a:endParaRPr lang="en-US" altLang="zh-TW" sz="800" kern="100" dirty="0" smtClean="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r>
                            <a:rPr lang="zh-TW" altLang="zh-TW" sz="800" kern="100" dirty="0" smtClean="0">
                              <a:solidFill>
                                <a:schemeClr val="tx1"/>
                              </a:solidFill>
                              <a:effectLst/>
                              <a:latin typeface="+mn-ea"/>
                              <a:ea typeface="+mn-ea"/>
                              <a:cs typeface="+mn-cs"/>
                            </a:rPr>
                            <a:t>本系簽訂產業實習結盟或合作備忘錄之合約數量達</a:t>
                          </a:r>
                          <a:r>
                            <a:rPr lang="en-US" altLang="zh-TW" sz="800" kern="100" dirty="0" smtClean="0">
                              <a:solidFill>
                                <a:schemeClr val="tx1"/>
                              </a:solidFill>
                              <a:effectLst/>
                              <a:latin typeface="+mn-ea"/>
                              <a:ea typeface="+mn-ea"/>
                              <a:cs typeface="+mn-cs"/>
                            </a:rPr>
                            <a:t>1</a:t>
                          </a:r>
                          <a:r>
                            <a:rPr lang="zh-TW" altLang="zh-TW" sz="800" kern="100" dirty="0" smtClean="0">
                              <a:solidFill>
                                <a:schemeClr val="tx1"/>
                              </a:solidFill>
                              <a:effectLst/>
                              <a:latin typeface="+mn-ea"/>
                              <a:ea typeface="+mn-ea"/>
                              <a:cs typeface="+mn-cs"/>
                            </a:rPr>
                            <a:t>件。</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smtClean="0">
                              <a:solidFill>
                                <a:schemeClr val="tx1"/>
                              </a:solidFill>
                              <a:effectLst/>
                              <a:latin typeface="+mn-ea"/>
                              <a:ea typeface="+mn-ea"/>
                              <a:cs typeface="+mn-cs"/>
                            </a:rPr>
                            <a:t>本系教師取得專利權數量達</a:t>
                          </a:r>
                          <a:r>
                            <a:rPr lang="en-US" altLang="zh-TW" sz="800" kern="100" dirty="0" smtClean="0">
                              <a:solidFill>
                                <a:schemeClr val="tx1"/>
                              </a:solidFill>
                              <a:effectLst/>
                              <a:latin typeface="+mn-ea"/>
                              <a:ea typeface="+mn-ea"/>
                              <a:cs typeface="+mn-cs"/>
                            </a:rPr>
                            <a:t>1</a:t>
                          </a:r>
                          <a:r>
                            <a:rPr lang="zh-TW" altLang="zh-TW" sz="800" kern="100" dirty="0" smtClean="0">
                              <a:solidFill>
                                <a:schemeClr val="tx1"/>
                              </a:solidFill>
                              <a:effectLst/>
                              <a:latin typeface="+mn-ea"/>
                              <a:ea typeface="+mn-ea"/>
                              <a:cs typeface="+mn-cs"/>
                            </a:rPr>
                            <a:t>件。</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smtClean="0">
                              <a:solidFill>
                                <a:schemeClr val="tx1"/>
                              </a:solidFill>
                              <a:effectLst/>
                              <a:latin typeface="+mn-ea"/>
                              <a:ea typeface="+mn-ea"/>
                              <a:cs typeface="+mn-cs"/>
                            </a:rPr>
                            <a:t>產</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官</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學合作計畫件數達</a:t>
                          </a:r>
                          <a:r>
                            <a:rPr lang="en-US" altLang="zh-TW" sz="800" kern="100" dirty="0" smtClean="0">
                              <a:solidFill>
                                <a:schemeClr val="tx1"/>
                              </a:solidFill>
                              <a:effectLst/>
                              <a:latin typeface="+mn-ea"/>
                              <a:ea typeface="+mn-ea"/>
                              <a:cs typeface="+mn-cs"/>
                            </a:rPr>
                            <a:t>10</a:t>
                          </a:r>
                          <a:r>
                            <a:rPr lang="zh-TW" altLang="zh-TW" sz="800" kern="100" dirty="0" smtClean="0">
                              <a:solidFill>
                                <a:schemeClr val="tx1"/>
                              </a:solidFill>
                              <a:effectLst/>
                              <a:latin typeface="+mn-ea"/>
                              <a:ea typeface="+mn-ea"/>
                              <a:cs typeface="+mn-cs"/>
                            </a:rPr>
                            <a:t>件。</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r>
                            <a:rPr lang="zh-TW" altLang="zh-TW" sz="800" kern="100" dirty="0" smtClean="0">
                              <a:solidFill>
                                <a:schemeClr val="tx1"/>
                              </a:solidFill>
                              <a:effectLst/>
                              <a:latin typeface="+mn-ea"/>
                              <a:ea typeface="+mn-ea"/>
                              <a:cs typeface="+mn-cs"/>
                            </a:rPr>
                            <a:t>產</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官</a:t>
                          </a:r>
                          <a:r>
                            <a:rPr lang="en-US" altLang="zh-TW" sz="800" kern="100" dirty="0" smtClean="0">
                              <a:solidFill>
                                <a:schemeClr val="tx1"/>
                              </a:solidFill>
                              <a:effectLst/>
                              <a:latin typeface="+mn-ea"/>
                              <a:ea typeface="+mn-ea"/>
                              <a:cs typeface="+mn-cs"/>
                            </a:rPr>
                            <a:t>)</a:t>
                          </a:r>
                          <a:r>
                            <a:rPr lang="zh-TW" altLang="zh-TW" sz="800" kern="100" dirty="0" smtClean="0">
                              <a:solidFill>
                                <a:schemeClr val="tx1"/>
                              </a:solidFill>
                              <a:effectLst/>
                              <a:latin typeface="+mn-ea"/>
                              <a:ea typeface="+mn-ea"/>
                              <a:cs typeface="+mn-cs"/>
                            </a:rPr>
                            <a:t>學合作計畫總金額達</a:t>
                          </a:r>
                          <a:r>
                            <a:rPr lang="en-US" altLang="zh-TW" sz="800" kern="100" dirty="0" smtClean="0">
                              <a:solidFill>
                                <a:schemeClr val="tx1"/>
                              </a:solidFill>
                              <a:effectLst/>
                              <a:latin typeface="+mn-ea"/>
                              <a:ea typeface="+mn-ea"/>
                              <a:cs typeface="+mn-cs"/>
                            </a:rPr>
                            <a:t>1000</a:t>
                          </a:r>
                          <a:r>
                            <a:rPr lang="zh-TW" altLang="zh-TW" sz="800" kern="100" dirty="0" smtClean="0">
                              <a:solidFill>
                                <a:schemeClr val="tx1"/>
                              </a:solidFill>
                              <a:effectLst/>
                              <a:latin typeface="+mn-ea"/>
                              <a:ea typeface="+mn-ea"/>
                              <a:cs typeface="+mn-cs"/>
                            </a:rPr>
                            <a:t>萬元。</a:t>
                          </a:r>
                          <a:endParaRPr lang="en-US" altLang="zh-TW" sz="800" kern="100" dirty="0" smtClean="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Pct val="100000"/>
                            <a:buFont typeface="+mj-lt"/>
                            <a:buAutoNum type="alphaUcPeriod"/>
                            <a:tabLst/>
                            <a:defRPr/>
                          </a:pPr>
                          <a:endParaRPr lang="zh-TW" altLang="zh-TW" sz="800" kern="100" dirty="0" smtClean="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pPr>
                          <a:endParaRPr lang="en-US" altLang="zh-TW" sz="800" kern="100" dirty="0" smtClean="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1051459447"/>
                      </a:ext>
                    </a:extLst>
                  </a:tr>
                </a:tbl>
              </a:graphicData>
            </a:graphic>
          </p:graphicFrame>
        </mc:Fallback>
      </mc:AlternateContent>
      <p:sp>
        <p:nvSpPr>
          <p:cNvPr id="3" name="頁尾版面配置區 2"/>
          <p:cNvSpPr>
            <a:spLocks noGrp="1"/>
          </p:cNvSpPr>
          <p:nvPr>
            <p:ph type="ftr" sz="quarter" idx="11"/>
          </p:nvPr>
        </p:nvSpPr>
        <p:spPr/>
        <p:txBody>
          <a:bodyPr/>
          <a:lstStyle/>
          <a:p>
            <a:r>
              <a:rPr lang="en-US" altLang="zh-TW" dirty="0"/>
              <a:t>5</a:t>
            </a:r>
            <a:endParaRPr lang="zh-TW" altLang="en-US" dirty="0"/>
          </a:p>
        </p:txBody>
      </p:sp>
    </p:spTree>
    <p:extLst>
      <p:ext uri="{BB962C8B-B14F-4D97-AF65-F5344CB8AC3E}">
        <p14:creationId xmlns:p14="http://schemas.microsoft.com/office/powerpoint/2010/main" val="256371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181389" y="164735"/>
            <a:ext cx="3104896" cy="593137"/>
            <a:chOff x="2366963" y="3778251"/>
            <a:chExt cx="4619625" cy="704849"/>
          </a:xfrm>
        </p:grpSpPr>
        <p:sp>
          <p:nvSpPr>
            <p:cNvPr id="3" name="AutoShape 397"/>
            <p:cNvSpPr>
              <a:spLocks noChangeArrowheads="1"/>
            </p:cNvSpPr>
            <p:nvPr/>
          </p:nvSpPr>
          <p:spPr bwMode="gray">
            <a:xfrm>
              <a:off x="2451100" y="3884613"/>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4" name="Text Box 398"/>
            <p:cNvSpPr txBox="1">
              <a:spLocks noChangeArrowheads="1"/>
            </p:cNvSpPr>
            <p:nvPr/>
          </p:nvSpPr>
          <p:spPr bwMode="gray">
            <a:xfrm>
              <a:off x="3060701" y="3956342"/>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r>
                <a:rPr kumimoji="1" lang="zh-TW" altLang="en-US" sz="2000" b="1" dirty="0">
                  <a:latin typeface="標楷體" pitchFamily="65" charset="-120"/>
                  <a:ea typeface="標楷體" pitchFamily="65" charset="-120"/>
                </a:rPr>
                <a:t>各學院研究目標</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5" name="Oval 399"/>
            <p:cNvSpPr>
              <a:spLocks noChangeArrowheads="1"/>
            </p:cNvSpPr>
            <p:nvPr/>
          </p:nvSpPr>
          <p:spPr bwMode="gray">
            <a:xfrm>
              <a:off x="2366963" y="3778251"/>
              <a:ext cx="600074" cy="479423"/>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400"/>
            <p:cNvSpPr txBox="1">
              <a:spLocks noChangeArrowheads="1"/>
            </p:cNvSpPr>
            <p:nvPr/>
          </p:nvSpPr>
          <p:spPr bwMode="gray">
            <a:xfrm>
              <a:off x="2386015" y="3871664"/>
              <a:ext cx="531810" cy="29259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dirty="0">
                  <a:solidFill>
                    <a:srgbClr val="FFFFFF"/>
                  </a:solidFill>
                  <a:latin typeface="Verdana" pitchFamily="34" charset="0"/>
                  <a:ea typeface="新細明體" charset="-120"/>
                </a:rPr>
                <a:t>02</a:t>
              </a:r>
            </a:p>
          </p:txBody>
        </p:sp>
        <p:sp>
          <p:nvSpPr>
            <p:cNvPr id="7" name="Oval 407"/>
            <p:cNvSpPr>
              <a:spLocks noChangeArrowheads="1"/>
            </p:cNvSpPr>
            <p:nvPr/>
          </p:nvSpPr>
          <p:spPr bwMode="gray">
            <a:xfrm>
              <a:off x="6637338" y="3990975"/>
              <a:ext cx="349250" cy="358775"/>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graphicFrame>
        <p:nvGraphicFramePr>
          <p:cNvPr id="8" name="表格 7"/>
          <p:cNvGraphicFramePr>
            <a:graphicFrameLocks noGrp="1"/>
          </p:cNvGraphicFramePr>
          <p:nvPr>
            <p:extLst>
              <p:ext uri="{D42A27DB-BD31-4B8C-83A1-F6EECF244321}">
                <p14:modId xmlns:p14="http://schemas.microsoft.com/office/powerpoint/2010/main" val="2287447323"/>
              </p:ext>
            </p:extLst>
          </p:nvPr>
        </p:nvGraphicFramePr>
        <p:xfrm>
          <a:off x="383044" y="847377"/>
          <a:ext cx="6377520" cy="6775121"/>
        </p:xfrm>
        <a:graphic>
          <a:graphicData uri="http://schemas.openxmlformats.org/drawingml/2006/table">
            <a:tbl>
              <a:tblPr firstRow="1" firstCol="1" bandRow="1">
                <a:tableStyleId>{5C22544A-7EE6-4342-B048-85BDC9FD1C3A}</a:tableStyleId>
              </a:tblPr>
              <a:tblGrid>
                <a:gridCol w="1353689">
                  <a:extLst>
                    <a:ext uri="{9D8B030D-6E8A-4147-A177-3AD203B41FA5}">
                      <a16:colId xmlns:a16="http://schemas.microsoft.com/office/drawing/2014/main" val="20000"/>
                    </a:ext>
                  </a:extLst>
                </a:gridCol>
                <a:gridCol w="1599239">
                  <a:extLst>
                    <a:ext uri="{9D8B030D-6E8A-4147-A177-3AD203B41FA5}">
                      <a16:colId xmlns:a16="http://schemas.microsoft.com/office/drawing/2014/main" val="20001"/>
                    </a:ext>
                  </a:extLst>
                </a:gridCol>
                <a:gridCol w="1688287">
                  <a:extLst>
                    <a:ext uri="{9D8B030D-6E8A-4147-A177-3AD203B41FA5}">
                      <a16:colId xmlns:a16="http://schemas.microsoft.com/office/drawing/2014/main" val="20002"/>
                    </a:ext>
                  </a:extLst>
                </a:gridCol>
                <a:gridCol w="1736305">
                  <a:extLst>
                    <a:ext uri="{9D8B030D-6E8A-4147-A177-3AD203B41FA5}">
                      <a16:colId xmlns:a16="http://schemas.microsoft.com/office/drawing/2014/main" val="20003"/>
                    </a:ext>
                  </a:extLst>
                </a:gridCol>
              </a:tblGrid>
              <a:tr h="245165">
                <a:tc>
                  <a:txBody>
                    <a:bodyPr/>
                    <a:lstStyle/>
                    <a:p>
                      <a:pPr algn="ctr">
                        <a:spcAft>
                          <a:spcPts val="0"/>
                        </a:spcAft>
                      </a:pPr>
                      <a:r>
                        <a:rPr lang="zh-TW" sz="800" b="1" kern="100" dirty="0">
                          <a:solidFill>
                            <a:schemeClr val="lt1"/>
                          </a:solidFill>
                          <a:effectLst/>
                          <a:latin typeface="+mn-ea"/>
                          <a:ea typeface="+mn-ea"/>
                          <a:cs typeface="+mn-cs"/>
                        </a:rPr>
                        <a:t>學院</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產學、研發及技轉之目標</a:t>
                      </a:r>
                    </a:p>
                  </a:txBody>
                  <a:tcPr marL="18295" marR="18295" marT="0" marB="0" anchor="ctr">
                    <a:lnB w="12700" cap="flat" cmpd="sng" algn="ctr">
                      <a:noFill/>
                      <a:prstDash val="solid"/>
                      <a:round/>
                      <a:headEnd type="none" w="med" len="med"/>
                      <a:tailEnd type="none" w="med" len="med"/>
                    </a:lnB>
                  </a:tcP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a:t>
                      </a:r>
                      <a:r>
                        <a:rPr lang="en-US" sz="800" b="1" kern="100" dirty="0">
                          <a:solidFill>
                            <a:schemeClr val="lt1"/>
                          </a:solidFill>
                          <a:effectLst/>
                          <a:latin typeface="+mn-ea"/>
                          <a:ea typeface="+mn-ea"/>
                          <a:cs typeface="+mn-cs"/>
                        </a:rPr>
                        <a:t>KPI</a:t>
                      </a:r>
                      <a:endParaRPr lang="zh-TW" sz="800" b="1" kern="100" dirty="0">
                        <a:solidFill>
                          <a:schemeClr val="lt1"/>
                        </a:solidFill>
                        <a:effectLst/>
                        <a:latin typeface="+mn-ea"/>
                        <a:ea typeface="+mn-ea"/>
                        <a:cs typeface="+mn-cs"/>
                      </a:endParaRPr>
                    </a:p>
                  </a:txBody>
                  <a:tcPr marL="18295" marR="18295" marT="0" marB="0" anchor="ctr"/>
                </a:tc>
                <a:extLst>
                  <a:ext uri="{0D108BD9-81ED-4DB2-BD59-A6C34878D82A}">
                    <a16:rowId xmlns:a16="http://schemas.microsoft.com/office/drawing/2014/main" val="10000"/>
                  </a:ext>
                </a:extLst>
              </a:tr>
              <a:tr h="301476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800" b="1" kern="100" dirty="0">
                          <a:solidFill>
                            <a:schemeClr val="lt1"/>
                          </a:solidFill>
                          <a:effectLst/>
                          <a:latin typeface="+mn-ea"/>
                          <a:ea typeface="+mn-ea"/>
                          <a:cs typeface="+mn-cs"/>
                        </a:rPr>
                        <a:t>科技學院</a:t>
                      </a:r>
                    </a:p>
                    <a:p>
                      <a:pPr algn="ctr">
                        <a:spcAft>
                          <a:spcPts val="0"/>
                        </a:spcAft>
                      </a:pPr>
                      <a:endParaRPr lang="zh-TW" sz="800" kern="100" dirty="0">
                        <a:effectLst/>
                        <a:latin typeface="+mn-ea"/>
                        <a:ea typeface="+mn-ea"/>
                        <a:cs typeface="Times New Roman"/>
                      </a:endParaRPr>
                    </a:p>
                  </a:txBody>
                  <a:tcPr marL="18295" marR="18295" marT="0" marB="0" anchor="ctr"/>
                </a:tc>
                <a:tc>
                  <a:txBody>
                    <a:bodyPr/>
                    <a:lstStyle/>
                    <a:p>
                      <a:pPr marL="0" marR="0" lvl="0" indent="0" algn="l" defTabSz="914400" rtl="0" eaLnBrk="1" fontAlgn="auto" latinLnBrk="0" hangingPunct="1">
                        <a:lnSpc>
                          <a:spcPct val="100000"/>
                        </a:lnSpc>
                        <a:spcBef>
                          <a:spcPts val="600"/>
                        </a:spcBef>
                        <a:spcAft>
                          <a:spcPts val="0"/>
                        </a:spcAft>
                        <a:buClr>
                          <a:srgbClr val="000000"/>
                        </a:buClr>
                        <a:buSzPts val="1200"/>
                        <a:buFont typeface="+mj-ea"/>
                        <a:buNone/>
                        <a:tabLst>
                          <a:tab pos="111125" algn="l"/>
                          <a:tab pos="201295" algn="l"/>
                        </a:tabLst>
                        <a:defRPr/>
                      </a:pPr>
                      <a:r>
                        <a:rPr lang="zh-TW" altLang="zh-TW" sz="800" kern="100" dirty="0">
                          <a:solidFill>
                            <a:schemeClr val="tx1"/>
                          </a:solidFill>
                          <a:effectLst/>
                          <a:latin typeface="+mn-ea"/>
                          <a:ea typeface="+mn-ea"/>
                          <a:cs typeface="+mn-cs"/>
                        </a:rPr>
                        <a:t>軟體系</a:t>
                      </a:r>
                    </a:p>
                    <a:p>
                      <a:pPr marL="228600" lvl="0" indent="-228600"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建立產學合作研發機制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爭取資訊科技相關產學合作計畫</a:t>
                      </a:r>
                      <a:endParaRPr lang="zh-TW" sz="800" kern="100" dirty="0">
                        <a:solidFill>
                          <a:schemeClr val="tx1"/>
                        </a:solidFill>
                        <a:effectLst/>
                        <a:latin typeface="+mn-ea"/>
                        <a:ea typeface="+mn-ea"/>
                        <a:cs typeface="+mn-cs"/>
                      </a:endParaRPr>
                    </a:p>
                  </a:txBody>
                  <a:tcPr marL="18295" marR="18295" marT="0" marB="0">
                    <a:lnT w="12700" cap="flat" cmpd="sng" algn="ctr">
                      <a:noFill/>
                      <a:prstDash val="solid"/>
                      <a:round/>
                      <a:headEnd type="none" w="med" len="med"/>
                      <a:tailEnd type="none" w="med" len="med"/>
                    </a:lnT>
                    <a:lnB w="12700" cmpd="sng">
                      <a:noFill/>
                    </a:lnB>
                  </a:tcPr>
                </a:tc>
                <a:tc>
                  <a:txBody>
                    <a:bodyPr/>
                    <a:lstStyle/>
                    <a:p>
                      <a:pPr marL="0" marR="0" lvl="0" indent="0" algn="l" defTabSz="914400" rtl="0" eaLnBrk="1" fontAlgn="auto" latinLnBrk="0" hangingPunct="1">
                        <a:lnSpc>
                          <a:spcPct val="100000"/>
                        </a:lnSpc>
                        <a:spcBef>
                          <a:spcPts val="600"/>
                        </a:spcBef>
                        <a:spcAft>
                          <a:spcPts val="0"/>
                        </a:spcAft>
                        <a:buClr>
                          <a:srgbClr val="000000"/>
                        </a:buClr>
                        <a:buSzTx/>
                        <a:buFont typeface="+mj-ea"/>
                        <a:buNone/>
                        <a:tabLst>
                          <a:tab pos="111125" algn="l"/>
                          <a:tab pos="201295" algn="l"/>
                        </a:tabLst>
                        <a:defRPr/>
                      </a:pPr>
                      <a:r>
                        <a:rPr lang="zh-TW" altLang="zh-TW" sz="800" kern="100" dirty="0">
                          <a:solidFill>
                            <a:schemeClr val="tx1"/>
                          </a:solidFill>
                          <a:effectLst/>
                          <a:latin typeface="+mn-ea"/>
                          <a:ea typeface="+mn-ea"/>
                          <a:cs typeface="+mn-cs"/>
                        </a:rPr>
                        <a:t>軟體系</a:t>
                      </a:r>
                    </a:p>
                    <a:p>
                      <a:pPr marL="228600" lvl="0" indent="-228600"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鼓勵本系教師與企業及公部門建立研發夥伴關係</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鼓勵本系教師積極投入產學研發、專利技轉與學術著作研究。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鼓勵本系教師提出產學合作或創新研究計畫。</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延聘業界專家學者至本系授課或辦理研討會</a:t>
                      </a:r>
                      <a:endParaRPr lang="zh-TW" sz="800" kern="100" dirty="0">
                        <a:solidFill>
                          <a:schemeClr val="tx1"/>
                        </a:solidFill>
                        <a:effectLst/>
                        <a:latin typeface="+mn-ea"/>
                        <a:ea typeface="+mn-ea"/>
                        <a:cs typeface="+mn-cs"/>
                      </a:endParaRPr>
                    </a:p>
                  </a:txBody>
                  <a:tcPr marL="18295" marR="18295" marT="0" marB="0"/>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Pts val="1200"/>
                        <a:buFont typeface="+mj-ea"/>
                        <a:buNone/>
                        <a:tabLst>
                          <a:tab pos="111125" algn="l"/>
                          <a:tab pos="201295" algn="l"/>
                        </a:tabLst>
                        <a:defRPr/>
                      </a:pPr>
                      <a:r>
                        <a:rPr lang="zh-TW" altLang="zh-TW" sz="800" kern="100" dirty="0">
                          <a:solidFill>
                            <a:schemeClr val="tx1"/>
                          </a:solidFill>
                          <a:effectLst/>
                          <a:latin typeface="+mn-ea"/>
                          <a:ea typeface="+mn-ea"/>
                          <a:cs typeface="+mn-cs"/>
                        </a:rPr>
                        <a:t>軟體系</a:t>
                      </a: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產業實習相關課程開設總學分數每學年</a:t>
                      </a:r>
                      <a:r>
                        <a:rPr lang="en-US" altLang="zh-TW" sz="800" kern="100" dirty="0">
                          <a:solidFill>
                            <a:schemeClr val="tx1"/>
                          </a:solidFill>
                          <a:effectLst/>
                          <a:latin typeface="+mn-ea"/>
                          <a:ea typeface="+mn-ea"/>
                          <a:cs typeface="+mn-cs"/>
                        </a:rPr>
                        <a:t>9</a:t>
                      </a:r>
                      <a:r>
                        <a:rPr lang="zh-TW" altLang="zh-TW" sz="800" kern="100" dirty="0">
                          <a:solidFill>
                            <a:schemeClr val="tx1"/>
                          </a:solidFill>
                          <a:effectLst/>
                          <a:latin typeface="+mn-ea"/>
                          <a:ea typeface="+mn-ea"/>
                          <a:cs typeface="+mn-cs"/>
                        </a:rPr>
                        <a:t>學分。</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參與產業實習課程學生每學年總人次</a:t>
                      </a:r>
                      <a:r>
                        <a:rPr lang="en-US" altLang="zh-TW" sz="800" kern="100" dirty="0">
                          <a:solidFill>
                            <a:schemeClr val="tx1"/>
                          </a:solidFill>
                          <a:effectLst/>
                          <a:latin typeface="+mn-ea"/>
                          <a:ea typeface="+mn-ea"/>
                          <a:cs typeface="+mn-cs"/>
                        </a:rPr>
                        <a:t>5</a:t>
                      </a:r>
                      <a:r>
                        <a:rPr lang="zh-TW" altLang="zh-TW" sz="800" kern="100" dirty="0">
                          <a:solidFill>
                            <a:schemeClr val="tx1"/>
                          </a:solidFill>
                          <a:effectLst/>
                          <a:latin typeface="+mn-ea"/>
                          <a:ea typeface="+mn-ea"/>
                          <a:cs typeface="+mn-cs"/>
                        </a:rPr>
                        <a:t>人。</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聘請業師開設專業技術課程總學分數每學年</a:t>
                      </a:r>
                      <a:r>
                        <a:rPr lang="en-US" altLang="zh-TW" sz="800" kern="100" dirty="0">
                          <a:solidFill>
                            <a:schemeClr val="tx1"/>
                          </a:solidFill>
                          <a:effectLst/>
                          <a:latin typeface="+mn-ea"/>
                          <a:ea typeface="+mn-ea"/>
                          <a:cs typeface="+mn-cs"/>
                        </a:rPr>
                        <a:t>3</a:t>
                      </a:r>
                      <a:r>
                        <a:rPr lang="zh-TW" altLang="zh-TW" sz="800" kern="100" dirty="0">
                          <a:solidFill>
                            <a:schemeClr val="tx1"/>
                          </a:solidFill>
                          <a:effectLst/>
                          <a:latin typeface="+mn-ea"/>
                          <a:ea typeface="+mn-ea"/>
                          <a:cs typeface="+mn-cs"/>
                        </a:rPr>
                        <a:t>學分。</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本系簽訂產業實習結盟或合作備忘錄之合約每學年</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教師取得「發明專利權」數量每學年</a:t>
                      </a:r>
                      <a:r>
                        <a:rPr lang="en-US" altLang="zh-TW" sz="800" kern="100" dirty="0">
                          <a:solidFill>
                            <a:schemeClr val="tx1"/>
                          </a:solidFill>
                          <a:effectLst/>
                          <a:latin typeface="+mn-ea"/>
                          <a:ea typeface="+mn-ea"/>
                          <a:cs typeface="+mn-cs"/>
                        </a:rPr>
                        <a:t>2</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學合作計畫件數每學年</a:t>
                      </a:r>
                      <a:r>
                        <a:rPr lang="en-US" altLang="zh-TW" sz="800" kern="100" dirty="0">
                          <a:solidFill>
                            <a:schemeClr val="tx1"/>
                          </a:solidFill>
                          <a:effectLst/>
                          <a:latin typeface="+mn-ea"/>
                          <a:ea typeface="+mn-ea"/>
                          <a:cs typeface="+mn-cs"/>
                        </a:rPr>
                        <a:t>3</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學合作計畫總金額每學年</a:t>
                      </a:r>
                      <a:r>
                        <a:rPr lang="en-US" altLang="zh-TW" sz="800" kern="100" dirty="0">
                          <a:solidFill>
                            <a:schemeClr val="tx1"/>
                          </a:solidFill>
                          <a:effectLst/>
                          <a:latin typeface="+mn-ea"/>
                          <a:ea typeface="+mn-ea"/>
                          <a:cs typeface="+mn-cs"/>
                        </a:rPr>
                        <a:t>200</a:t>
                      </a:r>
                      <a:r>
                        <a:rPr lang="zh-TW" altLang="zh-TW" sz="800" kern="100" dirty="0">
                          <a:solidFill>
                            <a:schemeClr val="tx1"/>
                          </a:solidFill>
                          <a:effectLst/>
                          <a:latin typeface="+mn-ea"/>
                          <a:ea typeface="+mn-ea"/>
                          <a:cs typeface="+mn-cs"/>
                        </a:rPr>
                        <a:t>萬。</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參與產學計畫師生總人次每學年</a:t>
                      </a:r>
                      <a:r>
                        <a:rPr lang="en-US" altLang="zh-TW" sz="800" kern="100" dirty="0">
                          <a:solidFill>
                            <a:schemeClr val="tx1"/>
                          </a:solidFill>
                          <a:effectLst/>
                          <a:latin typeface="+mn-ea"/>
                          <a:ea typeface="+mn-ea"/>
                          <a:cs typeface="+mn-cs"/>
                        </a:rPr>
                        <a:t>5</a:t>
                      </a:r>
                      <a:r>
                        <a:rPr lang="zh-TW" altLang="zh-TW" sz="800" kern="100" dirty="0">
                          <a:solidFill>
                            <a:schemeClr val="tx1"/>
                          </a:solidFill>
                          <a:effectLst/>
                          <a:latin typeface="+mn-ea"/>
                          <a:ea typeface="+mn-ea"/>
                          <a:cs typeface="+mn-cs"/>
                        </a:rPr>
                        <a:t>人。</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每學年辦理一次研討會</a:t>
                      </a:r>
                      <a:endParaRPr lang="zh-TW" sz="800" kern="100" dirty="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3168503544"/>
                  </a:ext>
                </a:extLst>
              </a:tr>
              <a:tr h="3515193">
                <a:tc vMerge="1">
                  <a:txBody>
                    <a:bodyPr/>
                    <a:lstStyle/>
                    <a:p>
                      <a:pPr algn="ctr">
                        <a:spcAft>
                          <a:spcPts val="0"/>
                        </a:spcAft>
                      </a:pPr>
                      <a:endParaRPr lang="zh-TW" sz="800" kern="100" dirty="0">
                        <a:effectLst/>
                        <a:latin typeface="+mn-ea"/>
                        <a:ea typeface="+mn-ea"/>
                        <a:cs typeface="Times New Roman"/>
                      </a:endParaRPr>
                    </a:p>
                  </a:txBody>
                  <a:tcPr marL="18295" marR="18295" marT="0" marB="0" anchor="ctr"/>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Pts val="1200"/>
                        <a:buFont typeface="+mj-ea"/>
                        <a:buNone/>
                        <a:tabLst>
                          <a:tab pos="111125" algn="l"/>
                          <a:tab pos="201295" algn="l"/>
                        </a:tabLst>
                        <a:defRPr/>
                      </a:pPr>
                      <a:r>
                        <a:rPr lang="zh-TW" altLang="zh-TW" sz="800" kern="100" dirty="0">
                          <a:solidFill>
                            <a:schemeClr val="tx1"/>
                          </a:solidFill>
                          <a:effectLst/>
                          <a:latin typeface="+mn-ea"/>
                          <a:ea typeface="+mn-ea"/>
                          <a:cs typeface="+mn-cs"/>
                        </a:rPr>
                        <a:t>電子系</a:t>
                      </a:r>
                    </a:p>
                    <a:p>
                      <a:pPr marL="228600" lvl="0" indent="-228600"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積極培養半導體元件設計製造、微波元件與電路設計、積體電路</a:t>
                      </a:r>
                      <a:r>
                        <a:rPr lang="en-US" altLang="zh-TW" sz="800" kern="100" dirty="0">
                          <a:solidFill>
                            <a:schemeClr val="tx1"/>
                          </a:solidFill>
                          <a:effectLst/>
                          <a:latin typeface="+mn-ea"/>
                          <a:ea typeface="+mn-ea"/>
                          <a:cs typeface="+mn-cs"/>
                        </a:rPr>
                        <a:t>(IC)</a:t>
                      </a:r>
                      <a:r>
                        <a:rPr lang="zh-TW" altLang="zh-TW" sz="800" kern="100" dirty="0">
                          <a:solidFill>
                            <a:schemeClr val="tx1"/>
                          </a:solidFill>
                          <a:effectLst/>
                          <a:latin typeface="+mn-ea"/>
                          <a:ea typeface="+mn-ea"/>
                          <a:cs typeface="+mn-cs"/>
                        </a:rPr>
                        <a:t>與系統設計之高科技專業人才。</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鼓勵本系教師爭取產官學研的合作計畫，並將其創新研發成果申請專利或辦理技術移轉。</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積極與業界密切互動，進行實務教學，落實學用合一。</a:t>
                      </a:r>
                      <a:endParaRPr lang="en-US" altLang="zh-TW" sz="800" kern="100" dirty="0">
                        <a:solidFill>
                          <a:schemeClr val="tx1"/>
                        </a:solidFill>
                        <a:effectLst/>
                        <a:latin typeface="+mn-ea"/>
                        <a:ea typeface="+mn-ea"/>
                        <a:cs typeface="+mn-cs"/>
                      </a:endParaRPr>
                    </a:p>
                  </a:txBody>
                  <a:tcPr marL="18295" marR="18295" marT="0" marB="0">
                    <a:lnT w="12700" cap="flat" cmpd="sng" algn="ctr">
                      <a:noFill/>
                      <a:prstDash val="solid"/>
                      <a:round/>
                      <a:headEnd type="none" w="med" len="med"/>
                      <a:tailEnd type="none" w="med" len="med"/>
                    </a:lnT>
                    <a:lnB w="12700" cmpd="sng">
                      <a:noFill/>
                    </a:lnB>
                  </a:tcPr>
                </a:tc>
                <a:tc>
                  <a:txBody>
                    <a:bodyPr/>
                    <a:lstStyle/>
                    <a:p>
                      <a:pPr marL="0" marR="0" lvl="0" indent="0" algn="l" defTabSz="914400" rtl="0" eaLnBrk="1" fontAlgn="auto" latinLnBrk="0" hangingPunct="1">
                        <a:lnSpc>
                          <a:spcPct val="100000"/>
                        </a:lnSpc>
                        <a:spcBef>
                          <a:spcPts val="600"/>
                        </a:spcBef>
                        <a:spcAft>
                          <a:spcPts val="0"/>
                        </a:spcAft>
                        <a:buClr>
                          <a:srgbClr val="000000"/>
                        </a:buClr>
                        <a:buSzTx/>
                        <a:buFont typeface="+mj-ea"/>
                        <a:buNone/>
                        <a:tabLst>
                          <a:tab pos="111125" algn="l"/>
                          <a:tab pos="201295" algn="l"/>
                        </a:tabLst>
                        <a:defRPr/>
                      </a:pPr>
                      <a:r>
                        <a:rPr lang="zh-TW" altLang="zh-TW" sz="800" kern="100" dirty="0">
                          <a:solidFill>
                            <a:schemeClr val="tx1"/>
                          </a:solidFill>
                          <a:effectLst/>
                          <a:latin typeface="+mn-ea"/>
                          <a:ea typeface="+mn-ea"/>
                          <a:cs typeface="+mn-cs"/>
                        </a:rPr>
                        <a:t>電子系</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ea1ChtPeriod"/>
                        <a:tabLst>
                          <a:tab pos="111125" algn="l"/>
                          <a:tab pos="201295" algn="l"/>
                        </a:tabLst>
                        <a:defRPr/>
                      </a:pPr>
                      <a:r>
                        <a:rPr lang="zh-TW" altLang="zh-TW" sz="800" kern="100" dirty="0">
                          <a:solidFill>
                            <a:schemeClr val="tx1"/>
                          </a:solidFill>
                          <a:effectLst/>
                          <a:latin typeface="+mn-ea"/>
                          <a:ea typeface="+mn-ea"/>
                          <a:cs typeface="+mn-cs"/>
                        </a:rPr>
                        <a:t>鼓勵教師帶領學生參與產</a:t>
                      </a:r>
                      <a:r>
                        <a:rPr lang="en-US" altLang="zh-TW" sz="800" kern="100" dirty="0">
                          <a:solidFill>
                            <a:schemeClr val="tx1"/>
                          </a:solidFill>
                          <a:effectLst/>
                          <a:latin typeface="+mn-ea"/>
                          <a:ea typeface="+mn-ea"/>
                          <a:cs typeface="+mn-cs"/>
                        </a:rPr>
                        <a:t> (</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學研合作計畫。</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ea1ChtPeriod"/>
                        <a:tabLst>
                          <a:tab pos="111125" algn="l"/>
                          <a:tab pos="201295" algn="l"/>
                        </a:tabLst>
                        <a:defRPr/>
                      </a:pPr>
                      <a:r>
                        <a:rPr lang="zh-TW" altLang="zh-TW" sz="800" kern="100" dirty="0">
                          <a:solidFill>
                            <a:schemeClr val="tx1"/>
                          </a:solidFill>
                          <a:effectLst/>
                          <a:latin typeface="+mn-ea"/>
                          <a:ea typeface="+mn-ea"/>
                          <a:cs typeface="+mn-cs"/>
                        </a:rPr>
                        <a:t>鼓勵教師與業界專家共同開設課程或邀請演講。</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ea1ChtPeriod"/>
                        <a:tabLst>
                          <a:tab pos="111125" algn="l"/>
                          <a:tab pos="201295" algn="l"/>
                        </a:tabLst>
                        <a:defRPr/>
                      </a:pPr>
                      <a:r>
                        <a:rPr lang="zh-TW" altLang="zh-TW" sz="800" kern="100" dirty="0">
                          <a:solidFill>
                            <a:schemeClr val="tx1"/>
                          </a:solidFill>
                          <a:effectLst/>
                          <a:latin typeface="+mn-ea"/>
                          <a:ea typeface="+mn-ea"/>
                          <a:cs typeface="+mn-cs"/>
                        </a:rPr>
                        <a:t>鼓勵學生參與產業實習。</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ea1ChtPeriod"/>
                        <a:tabLst>
                          <a:tab pos="111125" algn="l"/>
                          <a:tab pos="201295" algn="l"/>
                        </a:tabLst>
                        <a:defRPr/>
                      </a:pPr>
                      <a:r>
                        <a:rPr lang="zh-TW" altLang="zh-TW" sz="800" kern="100" dirty="0">
                          <a:solidFill>
                            <a:schemeClr val="tx1"/>
                          </a:solidFill>
                          <a:effectLst/>
                          <a:latin typeface="+mn-ea"/>
                          <a:ea typeface="+mn-ea"/>
                          <a:cs typeface="+mn-cs"/>
                        </a:rPr>
                        <a:t>鼓勵教師申請專利並參加</a:t>
                      </a:r>
                      <a:r>
                        <a:rPr lang="en-US" altLang="zh-TW" sz="800" kern="100" dirty="0">
                          <a:solidFill>
                            <a:schemeClr val="tx1"/>
                          </a:solidFill>
                          <a:effectLst/>
                          <a:latin typeface="+mn-ea"/>
                          <a:ea typeface="+mn-ea"/>
                          <a:cs typeface="+mn-cs"/>
                        </a:rPr>
                        <a:t>    </a:t>
                      </a:r>
                      <a:r>
                        <a:rPr lang="zh-TW" altLang="zh-TW" sz="800" kern="100" dirty="0">
                          <a:solidFill>
                            <a:schemeClr val="tx1"/>
                          </a:solidFill>
                          <a:effectLst/>
                          <a:latin typeface="+mn-ea"/>
                          <a:ea typeface="+mn-ea"/>
                          <a:cs typeface="+mn-cs"/>
                        </a:rPr>
                        <a:t>大型發明競賽。</a:t>
                      </a:r>
                      <a:endParaRPr lang="en-US" altLang="zh-TW" sz="800" kern="100" dirty="0">
                        <a:solidFill>
                          <a:schemeClr val="tx1"/>
                        </a:solidFill>
                        <a:effectLst/>
                        <a:latin typeface="+mn-ea"/>
                        <a:ea typeface="+mn-ea"/>
                        <a:cs typeface="+mn-cs"/>
                      </a:endParaRP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ea1ChtPeriod"/>
                        <a:tabLst>
                          <a:tab pos="111125" algn="l"/>
                          <a:tab pos="201295" algn="l"/>
                        </a:tabLst>
                        <a:defRPr/>
                      </a:pPr>
                      <a:r>
                        <a:rPr lang="zh-TW" altLang="zh-TW" sz="800" kern="100" dirty="0">
                          <a:solidFill>
                            <a:schemeClr val="tx1"/>
                          </a:solidFill>
                          <a:effectLst/>
                          <a:latin typeface="+mn-ea"/>
                          <a:ea typeface="+mn-ea"/>
                          <a:cs typeface="+mn-cs"/>
                        </a:rPr>
                        <a:t>鼓勵教師跨域合作提升研發能量。</a:t>
                      </a:r>
                      <a:endParaRPr lang="zh-TW" sz="800" kern="100" dirty="0">
                        <a:solidFill>
                          <a:schemeClr val="tx1"/>
                        </a:solidFill>
                        <a:effectLst/>
                        <a:latin typeface="+mn-ea"/>
                        <a:ea typeface="+mn-ea"/>
                        <a:cs typeface="+mn-cs"/>
                      </a:endParaRPr>
                    </a:p>
                  </a:txBody>
                  <a:tcPr marL="18295" marR="18295" marT="0" marB="0"/>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Tx/>
                        <a:buFont typeface="+mj-ea"/>
                        <a:buNone/>
                        <a:tabLst>
                          <a:tab pos="111125" algn="l"/>
                          <a:tab pos="201295" algn="l"/>
                        </a:tabLst>
                        <a:defRPr/>
                      </a:pPr>
                      <a:r>
                        <a:rPr lang="zh-TW" altLang="zh-TW" sz="800" kern="100" dirty="0">
                          <a:solidFill>
                            <a:schemeClr val="tx1"/>
                          </a:solidFill>
                          <a:effectLst/>
                          <a:latin typeface="+mn-ea"/>
                          <a:ea typeface="+mn-ea"/>
                          <a:cs typeface="+mn-cs"/>
                        </a:rPr>
                        <a:t>電子系</a:t>
                      </a:r>
                    </a:p>
                    <a:p>
                      <a:pPr marL="228600" lvl="0" indent="-228600">
                        <a:buFont typeface="+mj-lt"/>
                        <a:buAutoNum type="alphaUcPeriod"/>
                      </a:pPr>
                      <a:r>
                        <a:rPr lang="zh-TW" altLang="zh-TW" sz="800" kern="100" dirty="0">
                          <a:solidFill>
                            <a:schemeClr val="tx1"/>
                          </a:solidFill>
                          <a:effectLst/>
                          <a:latin typeface="+mn-ea"/>
                          <a:ea typeface="+mn-ea"/>
                          <a:cs typeface="+mn-cs"/>
                        </a:rPr>
                        <a:t>產業實習相關課程開設總學分數：</a:t>
                      </a:r>
                      <a:r>
                        <a:rPr lang="en-US" altLang="zh-TW" sz="800" kern="100" dirty="0">
                          <a:solidFill>
                            <a:schemeClr val="tx1"/>
                          </a:solidFill>
                          <a:effectLst/>
                          <a:latin typeface="+mn-ea"/>
                          <a:ea typeface="+mn-ea"/>
                          <a:cs typeface="+mn-cs"/>
                        </a:rPr>
                        <a:t>9</a:t>
                      </a:r>
                    </a:p>
                    <a:p>
                      <a:pPr marL="228600" marR="0" lvl="0" indent="-228600" algn="l" defTabSz="914400" rtl="0" eaLnBrk="1" fontAlgn="auto" latinLnBrk="0" hangingPunct="1">
                        <a:lnSpc>
                          <a:spcPct val="100000"/>
                        </a:lnSpc>
                        <a:spcBef>
                          <a:spcPts val="600"/>
                        </a:spcBef>
                        <a:spcAft>
                          <a:spcPts val="0"/>
                        </a:spcAft>
                        <a:buClr>
                          <a:srgbClr val="000000"/>
                        </a:buClr>
                        <a:buSzTx/>
                        <a:buFont typeface="+mj-lt"/>
                        <a:buAutoNum type="alphaUcPeriod"/>
                        <a:tabLst>
                          <a:tab pos="111125" algn="l"/>
                          <a:tab pos="201295" algn="l"/>
                        </a:tabLst>
                        <a:defRPr/>
                      </a:pPr>
                      <a:r>
                        <a:rPr lang="zh-TW" altLang="zh-TW" sz="800" kern="100" dirty="0">
                          <a:solidFill>
                            <a:schemeClr val="tx1"/>
                          </a:solidFill>
                          <a:effectLst/>
                          <a:latin typeface="+mn-ea"/>
                          <a:ea typeface="+mn-ea"/>
                          <a:cs typeface="+mn-cs"/>
                        </a:rPr>
                        <a:t>參與產業實習課程學生總人次：</a:t>
                      </a:r>
                      <a:r>
                        <a:rPr lang="en-US" altLang="zh-TW" sz="800" kern="100" dirty="0">
                          <a:solidFill>
                            <a:schemeClr val="tx1"/>
                          </a:solidFill>
                          <a:effectLst/>
                          <a:latin typeface="+mn-ea"/>
                          <a:ea typeface="+mn-ea"/>
                          <a:cs typeface="+mn-cs"/>
                        </a:rPr>
                        <a:t>4</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聘請業師開設專業技術課程總學分數：</a:t>
                      </a:r>
                      <a:r>
                        <a:rPr lang="en-US" altLang="zh-TW" sz="800" kern="100" dirty="0">
                          <a:solidFill>
                            <a:schemeClr val="tx1"/>
                          </a:solidFill>
                          <a:effectLst/>
                          <a:latin typeface="+mn-ea"/>
                          <a:ea typeface="+mn-ea"/>
                          <a:cs typeface="+mn-cs"/>
                        </a:rPr>
                        <a:t>3</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本系簽訂產業實習結盟或合作備忘錄之合約數量：</a:t>
                      </a:r>
                      <a:r>
                        <a:rPr lang="en-US" altLang="zh-TW" sz="800" kern="100" dirty="0">
                          <a:solidFill>
                            <a:schemeClr val="tx1"/>
                          </a:solidFill>
                          <a:effectLst/>
                          <a:latin typeface="+mn-ea"/>
                          <a:ea typeface="+mn-ea"/>
                          <a:cs typeface="+mn-cs"/>
                        </a:rPr>
                        <a:t>1</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教師取得專利數量：</a:t>
                      </a:r>
                      <a:r>
                        <a:rPr lang="en-US" altLang="zh-TW" sz="800" kern="100" dirty="0">
                          <a:solidFill>
                            <a:schemeClr val="tx1"/>
                          </a:solidFill>
                          <a:effectLst/>
                          <a:latin typeface="+mn-ea"/>
                          <a:ea typeface="+mn-ea"/>
                          <a:cs typeface="+mn-cs"/>
                        </a:rPr>
                        <a:t>2  (</a:t>
                      </a:r>
                      <a:r>
                        <a:rPr lang="zh-TW" altLang="zh-TW" sz="800" kern="100" dirty="0">
                          <a:solidFill>
                            <a:schemeClr val="tx1"/>
                          </a:solidFill>
                          <a:effectLst/>
                          <a:latin typeface="+mn-ea"/>
                          <a:ea typeface="+mn-ea"/>
                          <a:cs typeface="+mn-cs"/>
                        </a:rPr>
                        <a:t>註</a:t>
                      </a:r>
                      <a:r>
                        <a:rPr lang="en-US" altLang="zh-TW" sz="800" kern="100" dirty="0">
                          <a:solidFill>
                            <a:schemeClr val="tx1"/>
                          </a:solidFill>
                          <a:effectLst/>
                          <a:latin typeface="+mn-ea"/>
                          <a:ea typeface="+mn-ea"/>
                          <a:cs typeface="+mn-cs"/>
                        </a:rPr>
                        <a:t>: 110</a:t>
                      </a:r>
                      <a:r>
                        <a:rPr lang="zh-TW" altLang="zh-TW" sz="800" kern="100" dirty="0">
                          <a:solidFill>
                            <a:schemeClr val="tx1"/>
                          </a:solidFill>
                          <a:effectLst/>
                          <a:latin typeface="+mn-ea"/>
                          <a:ea typeface="+mn-ea"/>
                          <a:cs typeface="+mn-cs"/>
                        </a:rPr>
                        <a:t>年</a:t>
                      </a:r>
                      <a:r>
                        <a:rPr lang="en-US" altLang="zh-TW" sz="800" kern="100" dirty="0">
                          <a:solidFill>
                            <a:schemeClr val="tx1"/>
                          </a:solidFill>
                          <a:effectLst/>
                          <a:latin typeface="+mn-ea"/>
                          <a:ea typeface="+mn-ea"/>
                          <a:cs typeface="+mn-cs"/>
                        </a:rPr>
                        <a:t>2</a:t>
                      </a:r>
                      <a:r>
                        <a:rPr lang="zh-TW" altLang="zh-TW" sz="800" kern="100" dirty="0">
                          <a:solidFill>
                            <a:schemeClr val="tx1"/>
                          </a:solidFill>
                          <a:effectLst/>
                          <a:latin typeface="+mn-ea"/>
                          <a:ea typeface="+mn-ea"/>
                          <a:cs typeface="+mn-cs"/>
                        </a:rPr>
                        <a:t>件</a:t>
                      </a:r>
                      <a:r>
                        <a:rPr lang="en-US" altLang="zh-TW" sz="800" kern="100" dirty="0">
                          <a:solidFill>
                            <a:schemeClr val="tx1"/>
                          </a:solidFill>
                          <a:effectLst/>
                          <a:latin typeface="+mn-ea"/>
                          <a:ea typeface="+mn-ea"/>
                          <a:cs typeface="+mn-cs"/>
                        </a:rPr>
                        <a:t>)</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學研合作計畫件數：</a:t>
                      </a:r>
                      <a:r>
                        <a:rPr lang="en-US" altLang="zh-TW" sz="800" kern="100" dirty="0">
                          <a:solidFill>
                            <a:schemeClr val="tx1"/>
                          </a:solidFill>
                          <a:effectLst/>
                          <a:latin typeface="+mn-ea"/>
                          <a:ea typeface="+mn-ea"/>
                          <a:cs typeface="+mn-cs"/>
                        </a:rPr>
                        <a:t>5  (</a:t>
                      </a:r>
                      <a:r>
                        <a:rPr lang="zh-TW" altLang="zh-TW" sz="800" kern="100" dirty="0">
                          <a:solidFill>
                            <a:schemeClr val="tx1"/>
                          </a:solidFill>
                          <a:effectLst/>
                          <a:latin typeface="+mn-ea"/>
                          <a:ea typeface="+mn-ea"/>
                          <a:cs typeface="+mn-cs"/>
                        </a:rPr>
                        <a:t>註</a:t>
                      </a:r>
                      <a:r>
                        <a:rPr lang="en-US" altLang="zh-TW" sz="800" kern="100" dirty="0">
                          <a:solidFill>
                            <a:schemeClr val="tx1"/>
                          </a:solidFill>
                          <a:effectLst/>
                          <a:latin typeface="+mn-ea"/>
                          <a:ea typeface="+mn-ea"/>
                          <a:cs typeface="+mn-cs"/>
                        </a:rPr>
                        <a:t>:110</a:t>
                      </a:r>
                      <a:r>
                        <a:rPr lang="zh-TW" altLang="zh-TW" sz="800" kern="100" dirty="0">
                          <a:solidFill>
                            <a:schemeClr val="tx1"/>
                          </a:solidFill>
                          <a:effectLst/>
                          <a:latin typeface="+mn-ea"/>
                          <a:ea typeface="+mn-ea"/>
                          <a:cs typeface="+mn-cs"/>
                        </a:rPr>
                        <a:t>年科技部計畫</a:t>
                      </a:r>
                      <a:r>
                        <a:rPr lang="en-US" altLang="zh-TW" sz="800" kern="100" dirty="0">
                          <a:solidFill>
                            <a:schemeClr val="tx1"/>
                          </a:solidFill>
                          <a:effectLst/>
                          <a:latin typeface="+mn-ea"/>
                          <a:ea typeface="+mn-ea"/>
                          <a:cs typeface="+mn-cs"/>
                        </a:rPr>
                        <a:t>5</a:t>
                      </a:r>
                      <a:r>
                        <a:rPr lang="zh-TW" altLang="zh-TW" sz="800" kern="100" dirty="0">
                          <a:solidFill>
                            <a:schemeClr val="tx1"/>
                          </a:solidFill>
                          <a:effectLst/>
                          <a:latin typeface="+mn-ea"/>
                          <a:ea typeface="+mn-ea"/>
                          <a:cs typeface="+mn-cs"/>
                        </a:rPr>
                        <a:t>；產學合作計畫</a:t>
                      </a:r>
                      <a:r>
                        <a:rPr lang="en-US" altLang="zh-TW" sz="800" kern="100" dirty="0">
                          <a:solidFill>
                            <a:schemeClr val="tx1"/>
                          </a:solidFill>
                          <a:effectLst/>
                          <a:latin typeface="+mn-ea"/>
                          <a:ea typeface="+mn-ea"/>
                          <a:cs typeface="+mn-cs"/>
                        </a:rPr>
                        <a:t>1)</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學研合作計畫總金額：</a:t>
                      </a:r>
                      <a:r>
                        <a:rPr lang="en-US" altLang="zh-TW" sz="800" kern="100" dirty="0">
                          <a:solidFill>
                            <a:schemeClr val="tx1"/>
                          </a:solidFill>
                          <a:effectLst/>
                          <a:latin typeface="+mn-ea"/>
                          <a:ea typeface="+mn-ea"/>
                          <a:cs typeface="+mn-cs"/>
                        </a:rPr>
                        <a:t>5,000,000</a:t>
                      </a:r>
                      <a:r>
                        <a:rPr lang="zh-TW" altLang="zh-TW" sz="800" kern="100" dirty="0">
                          <a:solidFill>
                            <a:schemeClr val="tx1"/>
                          </a:solidFill>
                          <a:effectLst/>
                          <a:latin typeface="+mn-ea"/>
                          <a:ea typeface="+mn-ea"/>
                          <a:cs typeface="+mn-cs"/>
                        </a:rPr>
                        <a:t>元</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註</a:t>
                      </a:r>
                      <a:r>
                        <a:rPr lang="en-US" altLang="zh-TW" sz="800" kern="100" dirty="0">
                          <a:solidFill>
                            <a:schemeClr val="tx1"/>
                          </a:solidFill>
                          <a:effectLst/>
                          <a:latin typeface="+mn-ea"/>
                          <a:ea typeface="+mn-ea"/>
                          <a:cs typeface="+mn-cs"/>
                        </a:rPr>
                        <a:t>: 110</a:t>
                      </a:r>
                      <a:r>
                        <a:rPr lang="zh-TW" altLang="zh-TW" sz="800" kern="100" dirty="0">
                          <a:solidFill>
                            <a:schemeClr val="tx1"/>
                          </a:solidFill>
                          <a:effectLst/>
                          <a:latin typeface="+mn-ea"/>
                          <a:ea typeface="+mn-ea"/>
                          <a:cs typeface="+mn-cs"/>
                        </a:rPr>
                        <a:t>年科技部計畫</a:t>
                      </a:r>
                      <a:r>
                        <a:rPr lang="en-US" altLang="zh-TW" sz="800" kern="100" dirty="0">
                          <a:solidFill>
                            <a:schemeClr val="tx1"/>
                          </a:solidFill>
                          <a:effectLst/>
                          <a:latin typeface="+mn-ea"/>
                          <a:ea typeface="+mn-ea"/>
                          <a:cs typeface="+mn-cs"/>
                        </a:rPr>
                        <a:t>4,150,000+</a:t>
                      </a:r>
                      <a:r>
                        <a:rPr lang="zh-TW" altLang="zh-TW" sz="800" kern="100" dirty="0">
                          <a:solidFill>
                            <a:schemeClr val="tx1"/>
                          </a:solidFill>
                          <a:effectLst/>
                          <a:latin typeface="+mn-ea"/>
                          <a:ea typeface="+mn-ea"/>
                          <a:cs typeface="+mn-cs"/>
                        </a:rPr>
                        <a:t>產學計畫</a:t>
                      </a:r>
                      <a:r>
                        <a:rPr lang="en-US" altLang="zh-TW" sz="800" kern="100" dirty="0">
                          <a:solidFill>
                            <a:schemeClr val="tx1"/>
                          </a:solidFill>
                          <a:effectLst/>
                          <a:latin typeface="+mn-ea"/>
                          <a:ea typeface="+mn-ea"/>
                          <a:cs typeface="+mn-cs"/>
                        </a:rPr>
                        <a:t>1,000,000 </a:t>
                      </a:r>
                      <a:r>
                        <a:rPr lang="zh-TW" altLang="zh-TW" sz="800" kern="100" dirty="0">
                          <a:solidFill>
                            <a:schemeClr val="tx1"/>
                          </a:solidFill>
                          <a:effectLst/>
                          <a:latin typeface="+mn-ea"/>
                          <a:ea typeface="+mn-ea"/>
                          <a:cs typeface="+mn-cs"/>
                        </a:rPr>
                        <a:t>合計</a:t>
                      </a:r>
                      <a:r>
                        <a:rPr lang="en-US" altLang="zh-TW" sz="800" kern="100" dirty="0">
                          <a:solidFill>
                            <a:schemeClr val="tx1"/>
                          </a:solidFill>
                          <a:effectLst/>
                          <a:latin typeface="+mn-ea"/>
                          <a:ea typeface="+mn-ea"/>
                          <a:cs typeface="+mn-cs"/>
                        </a:rPr>
                        <a:t>: 5,150,000</a:t>
                      </a:r>
                      <a:r>
                        <a:rPr lang="zh-TW" altLang="zh-TW" sz="800" kern="100" dirty="0">
                          <a:solidFill>
                            <a:schemeClr val="tx1"/>
                          </a:solidFill>
                          <a:effectLst/>
                          <a:latin typeface="+mn-ea"/>
                          <a:ea typeface="+mn-ea"/>
                          <a:cs typeface="+mn-cs"/>
                        </a:rPr>
                        <a:t>元</a:t>
                      </a:r>
                      <a:r>
                        <a:rPr lang="en-US" altLang="zh-TW" sz="800" kern="100" dirty="0">
                          <a:solidFill>
                            <a:schemeClr val="tx1"/>
                          </a:solidFill>
                          <a:effectLst/>
                          <a:latin typeface="+mn-ea"/>
                          <a:ea typeface="+mn-ea"/>
                          <a:cs typeface="+mn-cs"/>
                        </a:rPr>
                        <a:t>)</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學研合作計畫</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校務基金管理費：</a:t>
                      </a:r>
                      <a:r>
                        <a:rPr lang="en-US" altLang="zh-TW" sz="800" kern="100" dirty="0">
                          <a:solidFill>
                            <a:schemeClr val="tx1"/>
                          </a:solidFill>
                          <a:effectLst/>
                          <a:latin typeface="+mn-ea"/>
                          <a:ea typeface="+mn-ea"/>
                          <a:cs typeface="+mn-cs"/>
                        </a:rPr>
                        <a:t>500,000</a:t>
                      </a:r>
                      <a:r>
                        <a:rPr lang="zh-TW" altLang="zh-TW" sz="800" kern="100" dirty="0">
                          <a:solidFill>
                            <a:schemeClr val="tx1"/>
                          </a:solidFill>
                          <a:effectLst/>
                          <a:latin typeface="+mn-ea"/>
                          <a:ea typeface="+mn-ea"/>
                          <a:cs typeface="+mn-cs"/>
                        </a:rPr>
                        <a:t>元</a:t>
                      </a:r>
                      <a:r>
                        <a:rPr lang="en-US" altLang="zh-TW" sz="800" kern="100" dirty="0">
                          <a:solidFill>
                            <a:schemeClr val="tx1"/>
                          </a:solidFill>
                          <a:effectLst/>
                          <a:latin typeface="+mn-ea"/>
                          <a:ea typeface="+mn-ea"/>
                          <a:cs typeface="+mn-cs"/>
                        </a:rPr>
                        <a:t> (</a:t>
                      </a:r>
                      <a:r>
                        <a:rPr lang="zh-TW" altLang="zh-TW" sz="800" kern="100" dirty="0">
                          <a:solidFill>
                            <a:schemeClr val="tx1"/>
                          </a:solidFill>
                          <a:effectLst/>
                          <a:latin typeface="+mn-ea"/>
                          <a:ea typeface="+mn-ea"/>
                          <a:cs typeface="+mn-cs"/>
                        </a:rPr>
                        <a:t>註</a:t>
                      </a:r>
                      <a:r>
                        <a:rPr lang="en-US" altLang="zh-TW" sz="800" kern="100" dirty="0">
                          <a:solidFill>
                            <a:schemeClr val="tx1"/>
                          </a:solidFill>
                          <a:effectLst/>
                          <a:latin typeface="+mn-ea"/>
                          <a:ea typeface="+mn-ea"/>
                          <a:cs typeface="+mn-cs"/>
                        </a:rPr>
                        <a:t>: 110</a:t>
                      </a:r>
                      <a:r>
                        <a:rPr lang="zh-TW" altLang="zh-TW" sz="800" kern="100" dirty="0">
                          <a:solidFill>
                            <a:schemeClr val="tx1"/>
                          </a:solidFill>
                          <a:effectLst/>
                          <a:latin typeface="+mn-ea"/>
                          <a:ea typeface="+mn-ea"/>
                          <a:cs typeface="+mn-cs"/>
                        </a:rPr>
                        <a:t>年科技部計畫</a:t>
                      </a:r>
                      <a:r>
                        <a:rPr lang="en-US" altLang="zh-TW" sz="800" kern="100" dirty="0">
                          <a:solidFill>
                            <a:schemeClr val="tx1"/>
                          </a:solidFill>
                          <a:effectLst/>
                          <a:latin typeface="+mn-ea"/>
                          <a:ea typeface="+mn-ea"/>
                          <a:cs typeface="+mn-cs"/>
                        </a:rPr>
                        <a:t>391,400</a:t>
                      </a:r>
                      <a:r>
                        <a:rPr lang="zh-TW" altLang="zh-TW" sz="800" kern="100" dirty="0">
                          <a:solidFill>
                            <a:schemeClr val="tx1"/>
                          </a:solidFill>
                          <a:effectLst/>
                          <a:latin typeface="+mn-ea"/>
                          <a:ea typeface="+mn-ea"/>
                          <a:cs typeface="+mn-cs"/>
                        </a:rPr>
                        <a:t>，產學計畫</a:t>
                      </a:r>
                      <a:r>
                        <a:rPr lang="en-US" altLang="zh-TW" sz="800" kern="100" dirty="0">
                          <a:solidFill>
                            <a:schemeClr val="tx1"/>
                          </a:solidFill>
                          <a:effectLst/>
                          <a:latin typeface="+mn-ea"/>
                          <a:ea typeface="+mn-ea"/>
                          <a:cs typeface="+mn-cs"/>
                        </a:rPr>
                        <a:t>130,435 </a:t>
                      </a:r>
                      <a:r>
                        <a:rPr lang="zh-TW" altLang="zh-TW" sz="800" kern="100" dirty="0">
                          <a:solidFill>
                            <a:schemeClr val="tx1"/>
                          </a:solidFill>
                          <a:effectLst/>
                          <a:latin typeface="+mn-ea"/>
                          <a:ea typeface="+mn-ea"/>
                          <a:cs typeface="+mn-cs"/>
                        </a:rPr>
                        <a:t>合計</a:t>
                      </a:r>
                      <a:r>
                        <a:rPr lang="en-US" altLang="zh-TW" sz="800" kern="100" dirty="0">
                          <a:solidFill>
                            <a:schemeClr val="tx1"/>
                          </a:solidFill>
                          <a:effectLst/>
                          <a:latin typeface="+mn-ea"/>
                          <a:ea typeface="+mn-ea"/>
                          <a:cs typeface="+mn-cs"/>
                        </a:rPr>
                        <a:t>: 521,835</a:t>
                      </a:r>
                      <a:r>
                        <a:rPr lang="zh-TW" altLang="zh-TW" sz="800" kern="100" dirty="0">
                          <a:solidFill>
                            <a:schemeClr val="tx1"/>
                          </a:solidFill>
                          <a:effectLst/>
                          <a:latin typeface="+mn-ea"/>
                          <a:ea typeface="+mn-ea"/>
                          <a:cs typeface="+mn-cs"/>
                        </a:rPr>
                        <a:t>元</a:t>
                      </a:r>
                      <a:r>
                        <a:rPr lang="en-US" altLang="zh-TW" sz="800" kern="100" dirty="0">
                          <a:solidFill>
                            <a:schemeClr val="tx1"/>
                          </a:solidFill>
                          <a:effectLst/>
                          <a:latin typeface="+mn-ea"/>
                          <a:ea typeface="+mn-ea"/>
                          <a:cs typeface="+mn-cs"/>
                        </a:rPr>
                        <a:t>)</a:t>
                      </a:r>
                    </a:p>
                    <a:p>
                      <a:pPr marL="228600" marR="0" lvl="0" indent="-228600" algn="l" defTabSz="914400" rtl="0" eaLnBrk="1" fontAlgn="auto" latinLnBrk="0" hangingPunct="1">
                        <a:lnSpc>
                          <a:spcPct val="100000"/>
                        </a:lnSpc>
                        <a:spcBef>
                          <a:spcPts val="600"/>
                        </a:spcBef>
                        <a:spcAft>
                          <a:spcPts val="0"/>
                        </a:spcAft>
                        <a:buClr>
                          <a:srgbClr val="000000"/>
                        </a:buClr>
                        <a:buSzTx/>
                        <a:buFont typeface="+mj-ea"/>
                        <a:buAutoNum type="alphaUcPeriod"/>
                        <a:tabLst>
                          <a:tab pos="111125" algn="l"/>
                          <a:tab pos="201295" algn="l"/>
                        </a:tabLst>
                        <a:defRPr/>
                      </a:pPr>
                      <a:r>
                        <a:rPr lang="zh-TW" altLang="zh-TW" sz="800" kern="100" dirty="0">
                          <a:solidFill>
                            <a:schemeClr val="tx1"/>
                          </a:solidFill>
                          <a:effectLst/>
                          <a:latin typeface="+mn-ea"/>
                          <a:ea typeface="+mn-ea"/>
                          <a:cs typeface="+mn-cs"/>
                        </a:rPr>
                        <a:t>參與產學計畫師生總人次：</a:t>
                      </a:r>
                      <a:r>
                        <a:rPr lang="en-US" altLang="zh-TW" sz="800" kern="100" dirty="0">
                          <a:solidFill>
                            <a:schemeClr val="tx1"/>
                          </a:solidFill>
                          <a:effectLst/>
                          <a:latin typeface="+mn-ea"/>
                          <a:ea typeface="+mn-ea"/>
                          <a:cs typeface="+mn-cs"/>
                        </a:rPr>
                        <a:t>4</a:t>
                      </a:r>
                      <a:endParaRPr lang="zh-TW" sz="800" kern="100" dirty="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4026671348"/>
                  </a:ext>
                </a:extLst>
              </a:tr>
            </a:tbl>
          </a:graphicData>
        </a:graphic>
      </p:graphicFrame>
      <p:sp>
        <p:nvSpPr>
          <p:cNvPr id="10" name="頁尾版面配置區 9"/>
          <p:cNvSpPr>
            <a:spLocks noGrp="1"/>
          </p:cNvSpPr>
          <p:nvPr>
            <p:ph type="ftr" sz="quarter" idx="11"/>
          </p:nvPr>
        </p:nvSpPr>
        <p:spPr/>
        <p:txBody>
          <a:bodyPr/>
          <a:lstStyle/>
          <a:p>
            <a:r>
              <a:rPr lang="en-US" altLang="zh-TW" dirty="0"/>
              <a:t>6</a:t>
            </a:r>
            <a:endParaRPr lang="zh-TW" altLang="en-US" dirty="0"/>
          </a:p>
        </p:txBody>
      </p:sp>
    </p:spTree>
    <p:extLst>
      <p:ext uri="{BB962C8B-B14F-4D97-AF65-F5344CB8AC3E}">
        <p14:creationId xmlns:p14="http://schemas.microsoft.com/office/powerpoint/2010/main" val="294173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181389" y="164735"/>
            <a:ext cx="3104896" cy="593137"/>
            <a:chOff x="2366963" y="3778251"/>
            <a:chExt cx="4619625" cy="704849"/>
          </a:xfrm>
        </p:grpSpPr>
        <p:sp>
          <p:nvSpPr>
            <p:cNvPr id="3" name="AutoShape 397"/>
            <p:cNvSpPr>
              <a:spLocks noChangeArrowheads="1"/>
            </p:cNvSpPr>
            <p:nvPr/>
          </p:nvSpPr>
          <p:spPr bwMode="gray">
            <a:xfrm>
              <a:off x="2451100" y="3884613"/>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4" name="Text Box 398"/>
            <p:cNvSpPr txBox="1">
              <a:spLocks noChangeArrowheads="1"/>
            </p:cNvSpPr>
            <p:nvPr/>
          </p:nvSpPr>
          <p:spPr bwMode="gray">
            <a:xfrm>
              <a:off x="3060701" y="3956342"/>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hangingPunct="0"/>
              <a:r>
                <a:rPr kumimoji="1" lang="zh-TW" altLang="en-US" sz="2000" b="1" dirty="0">
                  <a:latin typeface="標楷體" pitchFamily="65" charset="-120"/>
                  <a:ea typeface="標楷體" pitchFamily="65" charset="-120"/>
                </a:rPr>
                <a:t>各學院研究目標</a:t>
              </a:r>
              <a:endParaRPr kumimoji="0" lang="en-US" altLang="zh-TW" sz="2000" b="0" i="0" u="none" strike="noStrike" kern="0" cap="none" spc="0" normalizeH="0" baseline="0" noProof="0" dirty="0">
                <a:ln>
                  <a:noFill/>
                </a:ln>
                <a:solidFill>
                  <a:sysClr val="windowText" lastClr="000000"/>
                </a:solidFill>
                <a:effectLst/>
                <a:uLnTx/>
                <a:uFillTx/>
                <a:ea typeface="新細明體" charset="-120"/>
              </a:endParaRPr>
            </a:p>
          </p:txBody>
        </p:sp>
        <p:sp>
          <p:nvSpPr>
            <p:cNvPr id="5" name="Oval 399"/>
            <p:cNvSpPr>
              <a:spLocks noChangeArrowheads="1"/>
            </p:cNvSpPr>
            <p:nvPr/>
          </p:nvSpPr>
          <p:spPr bwMode="gray">
            <a:xfrm>
              <a:off x="2366963" y="3778251"/>
              <a:ext cx="600074" cy="479423"/>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400"/>
            <p:cNvSpPr txBox="1">
              <a:spLocks noChangeArrowheads="1"/>
            </p:cNvSpPr>
            <p:nvPr/>
          </p:nvSpPr>
          <p:spPr bwMode="gray">
            <a:xfrm>
              <a:off x="2401090" y="3852753"/>
              <a:ext cx="531810" cy="29259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dirty="0">
                  <a:solidFill>
                    <a:srgbClr val="FFFFFF"/>
                  </a:solidFill>
                  <a:latin typeface="Verdana" pitchFamily="34" charset="0"/>
                  <a:ea typeface="新細明體" charset="-120"/>
                </a:rPr>
                <a:t>02</a:t>
              </a:r>
            </a:p>
          </p:txBody>
        </p:sp>
        <p:sp>
          <p:nvSpPr>
            <p:cNvPr id="7" name="Oval 407"/>
            <p:cNvSpPr>
              <a:spLocks noChangeArrowheads="1"/>
            </p:cNvSpPr>
            <p:nvPr/>
          </p:nvSpPr>
          <p:spPr bwMode="gray">
            <a:xfrm>
              <a:off x="6637338" y="3990975"/>
              <a:ext cx="349250" cy="358775"/>
            </a:xfrm>
            <a:prstGeom prst="ellipse">
              <a:avLst/>
            </a:prstGeom>
            <a:solidFill>
              <a:srgbClr val="9A2FBB">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graphicFrame>
        <p:nvGraphicFramePr>
          <p:cNvPr id="8" name="表格 7"/>
          <p:cNvGraphicFramePr>
            <a:graphicFrameLocks noGrp="1"/>
          </p:cNvGraphicFramePr>
          <p:nvPr>
            <p:extLst>
              <p:ext uri="{D42A27DB-BD31-4B8C-83A1-F6EECF244321}">
                <p14:modId xmlns:p14="http://schemas.microsoft.com/office/powerpoint/2010/main" val="855792031"/>
              </p:ext>
            </p:extLst>
          </p:nvPr>
        </p:nvGraphicFramePr>
        <p:xfrm>
          <a:off x="383044" y="847377"/>
          <a:ext cx="6317559" cy="6006626"/>
        </p:xfrm>
        <a:graphic>
          <a:graphicData uri="http://schemas.openxmlformats.org/drawingml/2006/table">
            <a:tbl>
              <a:tblPr firstRow="1" firstCol="1" bandRow="1">
                <a:tableStyleId>{5C22544A-7EE6-4342-B048-85BDC9FD1C3A}</a:tableStyleId>
              </a:tblPr>
              <a:tblGrid>
                <a:gridCol w="1340961">
                  <a:extLst>
                    <a:ext uri="{9D8B030D-6E8A-4147-A177-3AD203B41FA5}">
                      <a16:colId xmlns:a16="http://schemas.microsoft.com/office/drawing/2014/main" val="20000"/>
                    </a:ext>
                  </a:extLst>
                </a:gridCol>
                <a:gridCol w="1584204">
                  <a:extLst>
                    <a:ext uri="{9D8B030D-6E8A-4147-A177-3AD203B41FA5}">
                      <a16:colId xmlns:a16="http://schemas.microsoft.com/office/drawing/2014/main" val="20001"/>
                    </a:ext>
                  </a:extLst>
                </a:gridCol>
                <a:gridCol w="1672414">
                  <a:extLst>
                    <a:ext uri="{9D8B030D-6E8A-4147-A177-3AD203B41FA5}">
                      <a16:colId xmlns:a16="http://schemas.microsoft.com/office/drawing/2014/main" val="20002"/>
                    </a:ext>
                  </a:extLst>
                </a:gridCol>
                <a:gridCol w="1719980">
                  <a:extLst>
                    <a:ext uri="{9D8B030D-6E8A-4147-A177-3AD203B41FA5}">
                      <a16:colId xmlns:a16="http://schemas.microsoft.com/office/drawing/2014/main" val="20003"/>
                    </a:ext>
                  </a:extLst>
                </a:gridCol>
              </a:tblGrid>
              <a:tr h="245165">
                <a:tc>
                  <a:txBody>
                    <a:bodyPr/>
                    <a:lstStyle/>
                    <a:p>
                      <a:pPr algn="ctr">
                        <a:spcAft>
                          <a:spcPts val="0"/>
                        </a:spcAft>
                      </a:pPr>
                      <a:r>
                        <a:rPr lang="zh-TW" sz="800" b="1" kern="100" dirty="0">
                          <a:solidFill>
                            <a:schemeClr val="lt1"/>
                          </a:solidFill>
                          <a:effectLst/>
                          <a:latin typeface="+mn-ea"/>
                          <a:ea typeface="+mn-ea"/>
                          <a:cs typeface="+mn-cs"/>
                        </a:rPr>
                        <a:t>學院</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產學、研發及技轉之目標</a:t>
                      </a:r>
                    </a:p>
                  </a:txBody>
                  <a:tcPr marL="18295" marR="18295" marT="0" marB="0" anchor="ctr">
                    <a:lnB w="12700" cap="flat" cmpd="sng" algn="ctr">
                      <a:noFill/>
                      <a:prstDash val="solid"/>
                      <a:round/>
                      <a:headEnd type="none" w="med" len="med"/>
                      <a:tailEnd type="none" w="med" len="med"/>
                    </a:lnB>
                  </a:tcP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產學、研發及技轉成長之策略</a:t>
                      </a:r>
                    </a:p>
                  </a:txBody>
                  <a:tcPr marL="18295" marR="18295" marT="0" marB="0" anchor="ctr"/>
                </a:tc>
                <a:tc>
                  <a:txBody>
                    <a:bodyPr/>
                    <a:lstStyle/>
                    <a:p>
                      <a:pPr marL="0" algn="ctr" defTabSz="914400" rtl="0" eaLnBrk="1" latinLnBrk="0" hangingPunct="1">
                        <a:spcAft>
                          <a:spcPts val="0"/>
                        </a:spcAft>
                      </a:pPr>
                      <a:r>
                        <a:rPr lang="zh-TW" sz="800" b="1" kern="100" dirty="0">
                          <a:solidFill>
                            <a:schemeClr val="lt1"/>
                          </a:solidFill>
                          <a:effectLst/>
                          <a:latin typeface="+mn-ea"/>
                          <a:ea typeface="+mn-ea"/>
                          <a:cs typeface="+mn-cs"/>
                        </a:rPr>
                        <a:t>產學、研發及技轉成長之</a:t>
                      </a:r>
                      <a:r>
                        <a:rPr lang="en-US" sz="800" b="1" kern="100" dirty="0">
                          <a:solidFill>
                            <a:schemeClr val="lt1"/>
                          </a:solidFill>
                          <a:effectLst/>
                          <a:latin typeface="+mn-ea"/>
                          <a:ea typeface="+mn-ea"/>
                          <a:cs typeface="+mn-cs"/>
                        </a:rPr>
                        <a:t>KPI</a:t>
                      </a:r>
                      <a:endParaRPr lang="zh-TW" sz="800" b="1" kern="100" dirty="0">
                        <a:solidFill>
                          <a:schemeClr val="lt1"/>
                        </a:solidFill>
                        <a:effectLst/>
                        <a:latin typeface="+mn-ea"/>
                        <a:ea typeface="+mn-ea"/>
                        <a:cs typeface="+mn-cs"/>
                      </a:endParaRPr>
                    </a:p>
                  </a:txBody>
                  <a:tcPr marL="18295" marR="18295" marT="0" marB="0" anchor="ctr"/>
                </a:tc>
                <a:extLst>
                  <a:ext uri="{0D108BD9-81ED-4DB2-BD59-A6C34878D82A}">
                    <a16:rowId xmlns:a16="http://schemas.microsoft.com/office/drawing/2014/main" val="10000"/>
                  </a:ext>
                </a:extLst>
              </a:tr>
              <a:tr h="41765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800" b="1" kern="100" dirty="0">
                          <a:solidFill>
                            <a:schemeClr val="lt1"/>
                          </a:solidFill>
                          <a:effectLst/>
                          <a:latin typeface="+mn-ea"/>
                          <a:ea typeface="+mn-ea"/>
                          <a:cs typeface="+mn-cs"/>
                        </a:rPr>
                        <a:t>科技學院</a:t>
                      </a:r>
                    </a:p>
                    <a:p>
                      <a:pPr algn="ctr">
                        <a:spcAft>
                          <a:spcPts val="0"/>
                        </a:spcAft>
                      </a:pPr>
                      <a:endParaRPr lang="zh-TW" sz="800" kern="100" dirty="0">
                        <a:effectLst/>
                        <a:latin typeface="+mn-ea"/>
                        <a:ea typeface="+mn-ea"/>
                        <a:cs typeface="Times New Roman"/>
                      </a:endParaRPr>
                    </a:p>
                  </a:txBody>
                  <a:tcPr marL="18295" marR="18295" marT="0" marB="0" anchor="ctr"/>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Pts val="1200"/>
                        <a:buFont typeface="+mj-ea"/>
                        <a:buNone/>
                        <a:tabLst>
                          <a:tab pos="111125" algn="l"/>
                          <a:tab pos="201295" algn="l"/>
                        </a:tabLst>
                        <a:defRPr/>
                      </a:pPr>
                      <a:r>
                        <a:rPr lang="zh-TW" altLang="zh-TW" sz="800" kern="100" dirty="0">
                          <a:solidFill>
                            <a:schemeClr val="tx1"/>
                          </a:solidFill>
                          <a:effectLst/>
                          <a:latin typeface="+mn-ea"/>
                          <a:ea typeface="+mn-ea"/>
                          <a:cs typeface="+mn-cs"/>
                        </a:rPr>
                        <a:t>工設系</a:t>
                      </a:r>
                    </a:p>
                    <a:p>
                      <a:pPr marL="307975" lvl="0" indent="-307975"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產業研發創新</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區域創新整合</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專業特色</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SzPct val="100000"/>
                        <a:buFont typeface="+mj-ea"/>
                        <a:buAutoNum type="ea1ChtPeriod"/>
                        <a:tabLst>
                          <a:tab pos="111125" algn="l"/>
                          <a:tab pos="201295" algn="l"/>
                        </a:tabLst>
                      </a:pPr>
                      <a:r>
                        <a:rPr lang="zh-TW" altLang="zh-TW" sz="800" kern="100" dirty="0">
                          <a:solidFill>
                            <a:schemeClr val="tx1"/>
                          </a:solidFill>
                          <a:effectLst/>
                          <a:latin typeface="+mn-ea"/>
                          <a:ea typeface="+mn-ea"/>
                          <a:cs typeface="+mn-cs"/>
                        </a:rPr>
                        <a:t>國際化特色</a:t>
                      </a:r>
                      <a:endParaRPr lang="zh-TW" sz="800" kern="100" dirty="0">
                        <a:solidFill>
                          <a:schemeClr val="tx1"/>
                        </a:solidFill>
                        <a:effectLst/>
                        <a:latin typeface="+mn-ea"/>
                        <a:ea typeface="+mn-ea"/>
                        <a:cs typeface="+mn-cs"/>
                      </a:endParaRPr>
                    </a:p>
                  </a:txBody>
                  <a:tcPr marL="18295" marR="18295" marT="0" marB="0">
                    <a:lnT w="12700" cap="flat" cmpd="sng" algn="ctr">
                      <a:noFill/>
                      <a:prstDash val="solid"/>
                      <a:round/>
                      <a:headEnd type="none" w="med" len="med"/>
                      <a:tailEnd type="none" w="med" len="med"/>
                    </a:lnT>
                    <a:lnB w="12700" cmpd="sng">
                      <a:noFill/>
                    </a:lnB>
                  </a:tcPr>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Tx/>
                        <a:buFont typeface="+mj-ea"/>
                        <a:buNone/>
                        <a:tabLst>
                          <a:tab pos="111125" algn="l"/>
                          <a:tab pos="201295" algn="l"/>
                        </a:tabLst>
                        <a:defRPr/>
                      </a:pPr>
                      <a:r>
                        <a:rPr lang="zh-TW" altLang="zh-TW" sz="800" kern="100" dirty="0">
                          <a:solidFill>
                            <a:schemeClr val="tx1"/>
                          </a:solidFill>
                          <a:effectLst/>
                          <a:latin typeface="+mn-ea"/>
                          <a:ea typeface="+mn-ea"/>
                          <a:cs typeface="+mn-cs"/>
                        </a:rPr>
                        <a:t>工設系</a:t>
                      </a:r>
                    </a:p>
                    <a:p>
                      <a:pPr marL="307975" lvl="0" indent="-307975"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促進產業創新加值及引領發展關鍵技術之實務大學</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整合地區各級教育、文化及產業資源之區域大學</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系所及師資集中於特定領域，具發展潛力之專業性大學</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培育高階人才及具備跨國頂尖教研能量之國際化大學</a:t>
                      </a:r>
                      <a:endParaRPr lang="en-US" altLang="zh-TW" sz="800" kern="100" dirty="0">
                        <a:solidFill>
                          <a:schemeClr val="tx1"/>
                        </a:solidFill>
                        <a:effectLst/>
                        <a:latin typeface="+mn-ea"/>
                        <a:ea typeface="+mn-ea"/>
                        <a:cs typeface="+mn-cs"/>
                      </a:endParaRPr>
                    </a:p>
                    <a:p>
                      <a:pPr marL="307975" lvl="0" indent="-307975" algn="l" defTabSz="914400" rtl="0" eaLnBrk="1" latinLnBrk="0" hangingPunct="1">
                        <a:lnSpc>
                          <a:spcPct val="100000"/>
                        </a:lnSpc>
                        <a:spcBef>
                          <a:spcPts val="600"/>
                        </a:spcBef>
                        <a:spcAft>
                          <a:spcPts val="0"/>
                        </a:spcAft>
                        <a:buClr>
                          <a:srgbClr val="000000"/>
                        </a:buClr>
                        <a:buFont typeface="+mj-ea"/>
                        <a:buAutoNum type="ea1ChtPeriod"/>
                        <a:tabLst>
                          <a:tab pos="111125" algn="l"/>
                          <a:tab pos="201295" algn="l"/>
                        </a:tabLst>
                      </a:pPr>
                      <a:r>
                        <a:rPr lang="zh-TW" altLang="zh-TW" sz="800" kern="100" dirty="0">
                          <a:solidFill>
                            <a:schemeClr val="tx1"/>
                          </a:solidFill>
                          <a:effectLst/>
                          <a:latin typeface="+mn-ea"/>
                          <a:ea typeface="+mn-ea"/>
                          <a:cs typeface="+mn-cs"/>
                        </a:rPr>
                        <a:t>推動跨域整合及學院再造，具開創性之綜合性大學</a:t>
                      </a:r>
                      <a:endParaRPr lang="zh-TW" sz="800" kern="100" dirty="0">
                        <a:solidFill>
                          <a:schemeClr val="tx1"/>
                        </a:solidFill>
                        <a:effectLst/>
                        <a:latin typeface="+mn-ea"/>
                        <a:ea typeface="+mn-ea"/>
                        <a:cs typeface="+mn-cs"/>
                      </a:endParaRPr>
                    </a:p>
                  </a:txBody>
                  <a:tcPr marL="18295" marR="18295" marT="0" marB="0"/>
                </a:tc>
                <a:tc>
                  <a:txBody>
                    <a:bodyPr/>
                    <a:lstStyle/>
                    <a:p>
                      <a:pPr marL="307975" marR="0" lvl="0" indent="-307975" algn="l" defTabSz="914400" rtl="0" eaLnBrk="1" fontAlgn="auto" latinLnBrk="0" hangingPunct="1">
                        <a:lnSpc>
                          <a:spcPct val="100000"/>
                        </a:lnSpc>
                        <a:spcBef>
                          <a:spcPts val="600"/>
                        </a:spcBef>
                        <a:spcAft>
                          <a:spcPts val="0"/>
                        </a:spcAft>
                        <a:buClr>
                          <a:srgbClr val="000000"/>
                        </a:buClr>
                        <a:buSzPts val="1200"/>
                        <a:buFont typeface="+mj-ea"/>
                        <a:buNone/>
                        <a:tabLst>
                          <a:tab pos="111125" algn="l"/>
                          <a:tab pos="201295" algn="l"/>
                        </a:tabLst>
                        <a:defRPr/>
                      </a:pPr>
                      <a:r>
                        <a:rPr lang="zh-TW" altLang="zh-TW" sz="800" kern="100" dirty="0">
                          <a:solidFill>
                            <a:schemeClr val="tx1"/>
                          </a:solidFill>
                          <a:effectLst/>
                          <a:latin typeface="+mn-ea"/>
                          <a:ea typeface="+mn-ea"/>
                          <a:cs typeface="+mn-cs"/>
                        </a:rPr>
                        <a:t>工設系</a:t>
                      </a:r>
                    </a:p>
                    <a:p>
                      <a:pPr marL="0" lvl="0" indent="0" algn="l" defTabSz="914400" rtl="0" eaLnBrk="1" latinLnBrk="0" hangingPunct="1">
                        <a:lnSpc>
                          <a:spcPct val="100000"/>
                        </a:lnSpc>
                        <a:spcBef>
                          <a:spcPts val="600"/>
                        </a:spcBef>
                        <a:spcAft>
                          <a:spcPts val="0"/>
                        </a:spcAft>
                        <a:buClr>
                          <a:srgbClr val="000000"/>
                        </a:buClr>
                        <a:buSzPts val="1200"/>
                        <a:buFont typeface="+mj-ea"/>
                        <a:buNone/>
                        <a:tabLst>
                          <a:tab pos="111125" algn="l"/>
                          <a:tab pos="201295" algn="l"/>
                        </a:tabLst>
                      </a:pPr>
                      <a:r>
                        <a:rPr lang="zh-TW" altLang="zh-TW" sz="800" kern="100" dirty="0">
                          <a:solidFill>
                            <a:schemeClr val="tx1"/>
                          </a:solidFill>
                          <a:effectLst/>
                          <a:latin typeface="+mn-ea"/>
                          <a:ea typeface="+mn-ea"/>
                          <a:cs typeface="+mn-cs"/>
                        </a:rPr>
                        <a:t>各學年產學、研發及技轉成長之</a:t>
                      </a:r>
                      <a:r>
                        <a:rPr lang="en-US" altLang="zh-TW" sz="800" kern="100" dirty="0">
                          <a:solidFill>
                            <a:schemeClr val="tx1"/>
                          </a:solidFill>
                          <a:effectLst/>
                          <a:latin typeface="+mn-ea"/>
                          <a:ea typeface="+mn-ea"/>
                          <a:cs typeface="+mn-cs"/>
                        </a:rPr>
                        <a:t>KPI</a:t>
                      </a:r>
                      <a:r>
                        <a:rPr lang="zh-TW" altLang="zh-TW" sz="800" kern="100" dirty="0">
                          <a:solidFill>
                            <a:schemeClr val="tx1"/>
                          </a:solidFill>
                          <a:effectLst/>
                          <a:latin typeface="+mn-ea"/>
                          <a:ea typeface="+mn-ea"/>
                          <a:cs typeface="+mn-cs"/>
                        </a:rPr>
                        <a:t>參考下列項目計算：</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產業實習相關課程開設總</a:t>
                      </a:r>
                      <a:r>
                        <a:rPr lang="en-US" altLang="zh-TW" sz="800" kern="100" dirty="0">
                          <a:solidFill>
                            <a:schemeClr val="tx1"/>
                          </a:solidFill>
                          <a:effectLst/>
                          <a:latin typeface="+mn-ea"/>
                          <a:ea typeface="+mn-ea"/>
                          <a:cs typeface="+mn-cs"/>
                        </a:rPr>
                        <a:t>38</a:t>
                      </a:r>
                      <a:r>
                        <a:rPr lang="zh-TW" altLang="zh-TW" sz="800" kern="100" dirty="0">
                          <a:solidFill>
                            <a:schemeClr val="tx1"/>
                          </a:solidFill>
                          <a:effectLst/>
                          <a:latin typeface="+mn-ea"/>
                          <a:ea typeface="+mn-ea"/>
                          <a:cs typeface="+mn-cs"/>
                        </a:rPr>
                        <a:t>學分數。</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參與產業實習課程學生總</a:t>
                      </a:r>
                      <a:r>
                        <a:rPr lang="en-US" altLang="zh-TW" sz="800" kern="100" dirty="0">
                          <a:solidFill>
                            <a:schemeClr val="tx1"/>
                          </a:solidFill>
                          <a:effectLst/>
                          <a:latin typeface="+mn-ea"/>
                          <a:ea typeface="+mn-ea"/>
                          <a:cs typeface="+mn-cs"/>
                        </a:rPr>
                        <a:t>30</a:t>
                      </a:r>
                      <a:r>
                        <a:rPr lang="zh-TW" altLang="zh-TW" sz="800" kern="100" dirty="0">
                          <a:solidFill>
                            <a:schemeClr val="tx1"/>
                          </a:solidFill>
                          <a:effectLst/>
                          <a:latin typeface="+mn-ea"/>
                          <a:ea typeface="+mn-ea"/>
                          <a:cs typeface="+mn-cs"/>
                        </a:rPr>
                        <a:t>人次。</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聘請業師開設專業技術課程總</a:t>
                      </a:r>
                      <a:r>
                        <a:rPr lang="en-US" altLang="zh-TW" sz="800" kern="100" dirty="0">
                          <a:solidFill>
                            <a:schemeClr val="tx1"/>
                          </a:solidFill>
                          <a:effectLst/>
                          <a:latin typeface="+mn-ea"/>
                          <a:ea typeface="+mn-ea"/>
                          <a:cs typeface="+mn-cs"/>
                        </a:rPr>
                        <a:t>10</a:t>
                      </a:r>
                      <a:r>
                        <a:rPr lang="zh-TW" altLang="zh-TW" sz="800" kern="100" dirty="0">
                          <a:solidFill>
                            <a:schemeClr val="tx1"/>
                          </a:solidFill>
                          <a:effectLst/>
                          <a:latin typeface="+mn-ea"/>
                          <a:ea typeface="+mn-ea"/>
                          <a:cs typeface="+mn-cs"/>
                        </a:rPr>
                        <a:t>學分數。</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本系簽訂產業實習結盟或合作備忘錄之合約數量。</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教師取得「新型專利權」數量：</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教師取得「發明專利權」數量：</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教師取得「新式樣專利權」數量：</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a:t>
                      </a:r>
                      <a:r>
                        <a:rPr lang="en-US" altLang="zh-TW" sz="800" kern="100" dirty="0">
                          <a:solidFill>
                            <a:schemeClr val="tx1"/>
                          </a:solidFill>
                          <a:effectLst/>
                          <a:latin typeface="+mn-ea"/>
                          <a:ea typeface="+mn-ea"/>
                          <a:cs typeface="+mn-cs"/>
                        </a:rPr>
                        <a:t>4</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學合作計畫總金額：</a:t>
                      </a:r>
                      <a:r>
                        <a:rPr lang="en-US" altLang="zh-TW" sz="800" kern="100" dirty="0">
                          <a:solidFill>
                            <a:schemeClr val="tx1"/>
                          </a:solidFill>
                          <a:effectLst/>
                          <a:latin typeface="+mn-ea"/>
                          <a:ea typeface="+mn-ea"/>
                          <a:cs typeface="+mn-cs"/>
                        </a:rPr>
                        <a:t>10</a:t>
                      </a:r>
                      <a:r>
                        <a:rPr lang="zh-TW" altLang="zh-TW" sz="800" kern="100" dirty="0">
                          <a:solidFill>
                            <a:schemeClr val="tx1"/>
                          </a:solidFill>
                          <a:effectLst/>
                          <a:latin typeface="+mn-ea"/>
                          <a:ea typeface="+mn-ea"/>
                          <a:cs typeface="+mn-cs"/>
                        </a:rPr>
                        <a:t>萬。</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學合作計畫技轉成功件數：</a:t>
                      </a:r>
                      <a:r>
                        <a:rPr lang="en-US" altLang="zh-TW" sz="800" kern="100" dirty="0">
                          <a:solidFill>
                            <a:schemeClr val="tx1"/>
                          </a:solidFill>
                          <a:effectLst/>
                          <a:latin typeface="+mn-ea"/>
                          <a:ea typeface="+mn-ea"/>
                          <a:cs typeface="+mn-cs"/>
                        </a:rPr>
                        <a:t>1</a:t>
                      </a:r>
                      <a:r>
                        <a:rPr lang="zh-TW" altLang="zh-TW" sz="800" kern="100" dirty="0">
                          <a:solidFill>
                            <a:schemeClr val="tx1"/>
                          </a:solidFill>
                          <a:effectLst/>
                          <a:latin typeface="+mn-ea"/>
                          <a:ea typeface="+mn-ea"/>
                          <a:cs typeface="+mn-cs"/>
                        </a:rPr>
                        <a:t>件。</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學合作計畫技轉總金額：</a:t>
                      </a:r>
                      <a:r>
                        <a:rPr lang="en-US" altLang="zh-TW" sz="800" kern="100" dirty="0">
                          <a:solidFill>
                            <a:schemeClr val="tx1"/>
                          </a:solidFill>
                          <a:effectLst/>
                          <a:latin typeface="+mn-ea"/>
                          <a:ea typeface="+mn-ea"/>
                          <a:cs typeface="+mn-cs"/>
                        </a:rPr>
                        <a:t>2</a:t>
                      </a:r>
                      <a:r>
                        <a:rPr lang="zh-TW" altLang="zh-TW" sz="800" kern="100" dirty="0">
                          <a:solidFill>
                            <a:schemeClr val="tx1"/>
                          </a:solidFill>
                          <a:effectLst/>
                          <a:latin typeface="+mn-ea"/>
                          <a:ea typeface="+mn-ea"/>
                          <a:cs typeface="+mn-cs"/>
                        </a:rPr>
                        <a:t>萬元。</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官</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學合作計畫</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院</a:t>
                      </a:r>
                      <a:r>
                        <a:rPr lang="en-US" altLang="zh-TW" sz="800" kern="100" dirty="0">
                          <a:solidFill>
                            <a:schemeClr val="tx1"/>
                          </a:solidFill>
                          <a:effectLst/>
                          <a:latin typeface="+mn-ea"/>
                          <a:ea typeface="+mn-ea"/>
                          <a:cs typeface="+mn-cs"/>
                        </a:rPr>
                        <a:t>)</a:t>
                      </a:r>
                      <a:r>
                        <a:rPr lang="zh-TW" altLang="zh-TW" sz="800" kern="100" dirty="0">
                          <a:solidFill>
                            <a:schemeClr val="tx1"/>
                          </a:solidFill>
                          <a:effectLst/>
                          <a:latin typeface="+mn-ea"/>
                          <a:ea typeface="+mn-ea"/>
                          <a:cs typeface="+mn-cs"/>
                        </a:rPr>
                        <a:t>校務基金管理費</a:t>
                      </a:r>
                      <a:r>
                        <a:rPr lang="en-US" altLang="zh-TW" sz="800" kern="100" dirty="0">
                          <a:solidFill>
                            <a:schemeClr val="tx1"/>
                          </a:solidFill>
                          <a:effectLst/>
                          <a:latin typeface="+mn-ea"/>
                          <a:ea typeface="+mn-ea"/>
                          <a:cs typeface="+mn-cs"/>
                        </a:rPr>
                        <a:t>300</a:t>
                      </a:r>
                      <a:r>
                        <a:rPr lang="zh-TW" altLang="zh-TW" sz="800" kern="100" dirty="0">
                          <a:solidFill>
                            <a:schemeClr val="tx1"/>
                          </a:solidFill>
                          <a:effectLst/>
                          <a:latin typeface="+mn-ea"/>
                          <a:ea typeface="+mn-ea"/>
                          <a:cs typeface="+mn-cs"/>
                        </a:rPr>
                        <a:t>萬。</a:t>
                      </a:r>
                      <a:endParaRPr lang="en-US" altLang="zh-TW" sz="800" kern="100" dirty="0">
                        <a:solidFill>
                          <a:schemeClr val="tx1"/>
                        </a:solidFill>
                        <a:effectLst/>
                        <a:latin typeface="+mn-ea"/>
                        <a:ea typeface="+mn-ea"/>
                        <a:cs typeface="+mn-cs"/>
                      </a:endParaRPr>
                    </a:p>
                    <a:p>
                      <a:pPr marL="228600" lvl="0" indent="-228600" algn="l" defTabSz="914400" rtl="0" eaLnBrk="1" latinLnBrk="0" hangingPunct="1">
                        <a:lnSpc>
                          <a:spcPct val="100000"/>
                        </a:lnSpc>
                        <a:spcBef>
                          <a:spcPts val="600"/>
                        </a:spcBef>
                        <a:spcAft>
                          <a:spcPts val="0"/>
                        </a:spcAft>
                        <a:buClr>
                          <a:srgbClr val="000000"/>
                        </a:buClr>
                        <a:buSzPct val="100000"/>
                        <a:buFont typeface="+mj-lt"/>
                        <a:buAutoNum type="alphaUcPeriod"/>
                        <a:tabLst>
                          <a:tab pos="111125" algn="l"/>
                          <a:tab pos="201295" algn="l"/>
                        </a:tabLst>
                      </a:pPr>
                      <a:r>
                        <a:rPr lang="zh-TW" altLang="zh-TW" sz="800" kern="100" dirty="0">
                          <a:solidFill>
                            <a:schemeClr val="tx1"/>
                          </a:solidFill>
                          <a:effectLst/>
                          <a:latin typeface="+mn-ea"/>
                          <a:ea typeface="+mn-ea"/>
                          <a:cs typeface="+mn-cs"/>
                        </a:rPr>
                        <a:t>參與產學計畫師生總</a:t>
                      </a:r>
                      <a:r>
                        <a:rPr lang="en-US" altLang="zh-TW" sz="800" kern="100" dirty="0">
                          <a:solidFill>
                            <a:schemeClr val="tx1"/>
                          </a:solidFill>
                          <a:effectLst/>
                          <a:latin typeface="+mn-ea"/>
                          <a:ea typeface="+mn-ea"/>
                          <a:cs typeface="+mn-cs"/>
                        </a:rPr>
                        <a:t>100</a:t>
                      </a:r>
                      <a:r>
                        <a:rPr lang="zh-TW" altLang="zh-TW" sz="800" kern="100" dirty="0">
                          <a:solidFill>
                            <a:schemeClr val="tx1"/>
                          </a:solidFill>
                          <a:effectLst/>
                          <a:latin typeface="+mn-ea"/>
                          <a:ea typeface="+mn-ea"/>
                          <a:cs typeface="+mn-cs"/>
                        </a:rPr>
                        <a:t>人次。</a:t>
                      </a:r>
                      <a:endParaRPr lang="zh-TW" sz="800" kern="100" dirty="0">
                        <a:solidFill>
                          <a:schemeClr val="tx1"/>
                        </a:solidFill>
                        <a:effectLst/>
                        <a:latin typeface="+mn-ea"/>
                        <a:ea typeface="+mn-ea"/>
                        <a:cs typeface="+mn-cs"/>
                      </a:endParaRPr>
                    </a:p>
                  </a:txBody>
                  <a:tcPr marL="18295" marR="18295" marT="0" marB="0"/>
                </a:tc>
                <a:extLst>
                  <a:ext uri="{0D108BD9-81ED-4DB2-BD59-A6C34878D82A}">
                    <a16:rowId xmlns:a16="http://schemas.microsoft.com/office/drawing/2014/main" val="2459074600"/>
                  </a:ext>
                </a:extLst>
              </a:tr>
              <a:tr h="926934">
                <a:tc>
                  <a:txBody>
                    <a:bodyPr/>
                    <a:lstStyle/>
                    <a:p>
                      <a:pPr algn="ctr">
                        <a:spcAft>
                          <a:spcPts val="0"/>
                        </a:spcAft>
                      </a:pPr>
                      <a:r>
                        <a:rPr lang="zh-TW" sz="800" kern="100" dirty="0">
                          <a:effectLst/>
                          <a:latin typeface="+mn-ea"/>
                          <a:ea typeface="+mn-ea"/>
                        </a:rPr>
                        <a:t>藝術學院</a:t>
                      </a:r>
                      <a:endParaRPr lang="zh-TW" sz="800" kern="100" dirty="0">
                        <a:effectLst/>
                        <a:latin typeface="+mn-ea"/>
                        <a:ea typeface="+mn-ea"/>
                        <a:cs typeface="Times New Roman"/>
                      </a:endParaRPr>
                    </a:p>
                  </a:txBody>
                  <a:tcPr marL="18295" marR="18295" marT="0" marB="0" anchor="ctr"/>
                </a:tc>
                <a:tc>
                  <a:txBody>
                    <a:bodyPr/>
                    <a:lstStyle/>
                    <a:p>
                      <a:pPr marL="307975" lvl="0" indent="-307975" algn="just" defTabSz="914400" rtl="0" eaLnBrk="1" latinLnBrk="0" hangingPunct="1">
                        <a:lnSpc>
                          <a:spcPct val="100000"/>
                        </a:lnSpc>
                        <a:spcAft>
                          <a:spcPts val="0"/>
                        </a:spcAft>
                        <a:buClr>
                          <a:srgbClr val="000000"/>
                        </a:buClr>
                        <a:buSzPts val="1200"/>
                        <a:buFont typeface="+mj-ea"/>
                        <a:buNone/>
                        <a:tabLst>
                          <a:tab pos="111125" algn="l"/>
                          <a:tab pos="201295" algn="l"/>
                        </a:tabLst>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本院產學研發重點主要以教育部委辦計畫為主</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從</a:t>
                      </a:r>
                      <a:r>
                        <a:rPr lang="en-US" sz="800" kern="100" dirty="0">
                          <a:solidFill>
                            <a:schemeClr val="dk1"/>
                          </a:solidFill>
                          <a:effectLst/>
                          <a:latin typeface="+mn-ea"/>
                          <a:ea typeface="+mn-ea"/>
                          <a:cs typeface="+mn-cs"/>
                        </a:rPr>
                        <a:t>102</a:t>
                      </a:r>
                      <a:r>
                        <a:rPr lang="zh-TW" sz="800" kern="100" dirty="0">
                          <a:solidFill>
                            <a:schemeClr val="dk1"/>
                          </a:solidFill>
                          <a:effectLst/>
                          <a:latin typeface="+mn-ea"/>
                          <a:ea typeface="+mn-ea"/>
                          <a:cs typeface="+mn-cs"/>
                        </a:rPr>
                        <a:t>年</a:t>
                      </a:r>
                      <a:r>
                        <a:rPr lang="en-US" sz="800" kern="100" dirty="0">
                          <a:solidFill>
                            <a:schemeClr val="dk1"/>
                          </a:solidFill>
                          <a:effectLst/>
                          <a:latin typeface="+mn-ea"/>
                          <a:ea typeface="+mn-ea"/>
                          <a:cs typeface="+mn-cs"/>
                        </a:rPr>
                        <a:t>-105</a:t>
                      </a:r>
                      <a:r>
                        <a:rPr lang="zh-TW" sz="800" kern="100" dirty="0">
                          <a:solidFill>
                            <a:schemeClr val="dk1"/>
                          </a:solidFill>
                          <a:effectLst/>
                          <a:latin typeface="+mn-ea"/>
                          <a:ea typeface="+mn-ea"/>
                          <a:cs typeface="+mn-cs"/>
                        </a:rPr>
                        <a:t>年至今</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已培育各縣市中等學校美感教育種子教師</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發展設計美感教育課程教學示例</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讓美感種子散布各校。</a:t>
                      </a:r>
                    </a:p>
                    <a:p>
                      <a:pPr marL="307975" lvl="0" indent="-307975" algn="just" defTabSz="914400" rtl="0" eaLnBrk="1" latinLnBrk="0" hangingPunct="1">
                        <a:lnSpc>
                          <a:spcPct val="100000"/>
                        </a:lnSpc>
                        <a:spcAft>
                          <a:spcPts val="0"/>
                        </a:spcAft>
                        <a:buClr>
                          <a:srgbClr val="000000"/>
                        </a:buClr>
                        <a:buSzPts val="1200"/>
                        <a:buFont typeface="+mj-ea"/>
                        <a:buNone/>
                        <a:tabLst>
                          <a:tab pos="111125" algn="l"/>
                          <a:tab pos="201295" algn="l"/>
                        </a:tabLst>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建置各縣市中等學校美感教育種子學校</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提供種子教師推廣設計美感教育課程之場域。</a:t>
                      </a:r>
                    </a:p>
                    <a:p>
                      <a:pPr marL="307975" lvl="0" indent="-307975" algn="just" defTabSz="914400" rtl="0" eaLnBrk="1" latinLnBrk="0" hangingPunct="1">
                        <a:lnSpc>
                          <a:spcPct val="100000"/>
                        </a:lnSpc>
                        <a:spcAft>
                          <a:spcPts val="0"/>
                        </a:spcAft>
                        <a:buClr>
                          <a:srgbClr val="000000"/>
                        </a:buClr>
                        <a:buSzPts val="1200"/>
                        <a:buFont typeface="+mj-ea"/>
                        <a:buNone/>
                        <a:tabLst>
                          <a:tab pos="111125" algn="l"/>
                          <a:tab pos="201295" algn="l"/>
                        </a:tabLst>
                      </a:pPr>
                      <a:r>
                        <a:rPr lang="zh-TW" altLang="en-US" sz="800" kern="100" dirty="0">
                          <a:solidFill>
                            <a:schemeClr val="dk1"/>
                          </a:solidFill>
                          <a:effectLst/>
                          <a:latin typeface="+mn-ea"/>
                          <a:ea typeface="+mn-ea"/>
                          <a:cs typeface="+mn-cs"/>
                        </a:rPr>
                        <a:t>三、</a:t>
                      </a:r>
                      <a:r>
                        <a:rPr lang="zh-TW" sz="800" kern="100" dirty="0">
                          <a:solidFill>
                            <a:schemeClr val="dk1"/>
                          </a:solidFill>
                          <a:effectLst/>
                          <a:latin typeface="+mn-ea"/>
                          <a:ea typeface="+mn-ea"/>
                          <a:cs typeface="+mn-cs"/>
                        </a:rPr>
                        <a:t>建置美感教育大學基地學校的輔導網絡</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帶動各縣市種子學校及社區設計美感教育活動。</a:t>
                      </a:r>
                    </a:p>
                  </a:txBody>
                  <a:tcPr marL="18295" marR="18295" marT="0" marB="0">
                    <a:lnT w="12700" cap="flat" cmpd="sng" algn="ctr">
                      <a:noFill/>
                      <a:prstDash val="solid"/>
                      <a:round/>
                      <a:headEnd type="none" w="med" len="med"/>
                      <a:tailEnd type="none" w="med" len="med"/>
                    </a:lnT>
                    <a:lnB w="12700" cmpd="sng">
                      <a:noFill/>
                    </a:lnB>
                  </a:tcPr>
                </a:tc>
                <a:tc>
                  <a:txBody>
                    <a:bodyPr/>
                    <a:lstStyle/>
                    <a:p>
                      <a:pPr>
                        <a:spcAft>
                          <a:spcPts val="0"/>
                        </a:spcAft>
                      </a:pPr>
                      <a:r>
                        <a:rPr lang="zh-TW" sz="800" kern="100" dirty="0">
                          <a:effectLst/>
                          <a:latin typeface="+mn-ea"/>
                          <a:ea typeface="+mn-ea"/>
                        </a:rPr>
                        <a:t>持續爭取各部會與藝術、設計相關計畫案之執行。</a:t>
                      </a:r>
                      <a:endParaRPr lang="zh-TW" sz="800" kern="100" dirty="0">
                        <a:effectLst/>
                        <a:latin typeface="+mn-ea"/>
                        <a:ea typeface="+mn-ea"/>
                        <a:cs typeface="Times New Roman"/>
                      </a:endParaRPr>
                    </a:p>
                  </a:txBody>
                  <a:tcPr marL="18295" marR="18295" marT="0" marB="0"/>
                </a:tc>
                <a:tc>
                  <a:txBody>
                    <a:bodyPr/>
                    <a:lstStyle/>
                    <a:p>
                      <a:pPr marL="307975" lvl="0" indent="-307975" algn="just" defTabSz="914400" rtl="0" eaLnBrk="1" latinLnBrk="0" hangingPunct="1">
                        <a:lnSpc>
                          <a:spcPct val="100000"/>
                        </a:lnSpc>
                        <a:spcAft>
                          <a:spcPts val="0"/>
                        </a:spcAft>
                        <a:buClr>
                          <a:srgbClr val="000000"/>
                        </a:buClr>
                        <a:buSzPts val="1200"/>
                        <a:buFont typeface="+mj-ea"/>
                        <a:buNone/>
                        <a:tabLst>
                          <a:tab pos="228600" algn="l"/>
                        </a:tabLst>
                      </a:pPr>
                      <a:r>
                        <a:rPr lang="zh-TW" altLang="en-US" sz="800" kern="100" dirty="0">
                          <a:solidFill>
                            <a:schemeClr val="dk1"/>
                          </a:solidFill>
                          <a:effectLst/>
                          <a:latin typeface="+mn-ea"/>
                          <a:ea typeface="+mn-ea"/>
                          <a:cs typeface="+mn-cs"/>
                        </a:rPr>
                        <a:t>一、</a:t>
                      </a:r>
                      <a:r>
                        <a:rPr lang="zh-TW" sz="800" kern="100" dirty="0">
                          <a:solidFill>
                            <a:schemeClr val="dk1"/>
                          </a:solidFill>
                          <a:effectLst/>
                          <a:latin typeface="+mn-ea"/>
                          <a:ea typeface="+mn-ea"/>
                          <a:cs typeface="+mn-cs"/>
                        </a:rPr>
                        <a:t>依委辦單位要求</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具體完成各項工作</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已有培育各縣市中等學校美感教育種子教師</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發展設計美感教育課程教學示例</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讓美感種子散布各校。</a:t>
                      </a:r>
                    </a:p>
                    <a:p>
                      <a:pPr marL="307975" lvl="0" indent="-307975" algn="just" defTabSz="914400" rtl="0" eaLnBrk="1" latinLnBrk="0" hangingPunct="1">
                        <a:lnSpc>
                          <a:spcPct val="100000"/>
                        </a:lnSpc>
                        <a:spcAft>
                          <a:spcPts val="0"/>
                        </a:spcAft>
                        <a:buClr>
                          <a:srgbClr val="000000"/>
                        </a:buClr>
                        <a:buSzPts val="1200"/>
                        <a:buFont typeface="+mj-ea"/>
                        <a:buNone/>
                        <a:tabLst>
                          <a:tab pos="111125" algn="l"/>
                          <a:tab pos="201295" algn="l"/>
                          <a:tab pos="228600" algn="l"/>
                        </a:tabLst>
                      </a:pPr>
                      <a:r>
                        <a:rPr lang="zh-TW" altLang="en-US" sz="800" kern="100" dirty="0">
                          <a:solidFill>
                            <a:schemeClr val="dk1"/>
                          </a:solidFill>
                          <a:effectLst/>
                          <a:latin typeface="+mn-ea"/>
                          <a:ea typeface="+mn-ea"/>
                          <a:cs typeface="+mn-cs"/>
                        </a:rPr>
                        <a:t>二、</a:t>
                      </a:r>
                      <a:r>
                        <a:rPr lang="zh-TW" sz="800" kern="100" dirty="0">
                          <a:solidFill>
                            <a:schemeClr val="dk1"/>
                          </a:solidFill>
                          <a:effectLst/>
                          <a:latin typeface="+mn-ea"/>
                          <a:ea typeface="+mn-ea"/>
                          <a:cs typeface="+mn-cs"/>
                        </a:rPr>
                        <a:t>建置各縣市中等學校美感教育種子學校</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提供種子教師推廣設計美感教育課程之場域。</a:t>
                      </a:r>
                    </a:p>
                    <a:p>
                      <a:pPr marL="307975" lvl="0" indent="-307975" algn="just" defTabSz="914400" rtl="0" eaLnBrk="1" latinLnBrk="0" hangingPunct="1">
                        <a:lnSpc>
                          <a:spcPct val="100000"/>
                        </a:lnSpc>
                        <a:spcAft>
                          <a:spcPts val="0"/>
                        </a:spcAft>
                        <a:buClr>
                          <a:srgbClr val="000000"/>
                        </a:buClr>
                        <a:buSzPts val="1200"/>
                        <a:buFont typeface="+mj-ea"/>
                        <a:buNone/>
                        <a:tabLst>
                          <a:tab pos="111125" algn="l"/>
                          <a:tab pos="201295" algn="l"/>
                          <a:tab pos="228600" algn="l"/>
                        </a:tabLst>
                      </a:pPr>
                      <a:r>
                        <a:rPr lang="zh-TW" altLang="en-US" sz="800" kern="100" dirty="0">
                          <a:solidFill>
                            <a:schemeClr val="dk1"/>
                          </a:solidFill>
                          <a:effectLst/>
                          <a:latin typeface="+mn-ea"/>
                          <a:ea typeface="+mn-ea"/>
                          <a:cs typeface="+mn-cs"/>
                        </a:rPr>
                        <a:t>三、</a:t>
                      </a:r>
                      <a:r>
                        <a:rPr lang="zh-TW" sz="800" kern="100" dirty="0">
                          <a:solidFill>
                            <a:schemeClr val="dk1"/>
                          </a:solidFill>
                          <a:effectLst/>
                          <a:latin typeface="+mn-ea"/>
                          <a:ea typeface="+mn-ea"/>
                          <a:cs typeface="+mn-cs"/>
                        </a:rPr>
                        <a:t>建置美感教育大學基地學校的輔導網絡</a:t>
                      </a:r>
                      <a:r>
                        <a:rPr lang="zh-TW" altLang="en-US" sz="800" kern="100" dirty="0">
                          <a:solidFill>
                            <a:schemeClr val="dk1"/>
                          </a:solidFill>
                          <a:effectLst/>
                          <a:latin typeface="+mn-ea"/>
                          <a:ea typeface="+mn-ea"/>
                          <a:cs typeface="+mn-cs"/>
                        </a:rPr>
                        <a:t>，</a:t>
                      </a:r>
                      <a:r>
                        <a:rPr lang="zh-TW" sz="800" kern="100" dirty="0">
                          <a:solidFill>
                            <a:schemeClr val="dk1"/>
                          </a:solidFill>
                          <a:effectLst/>
                          <a:latin typeface="+mn-ea"/>
                          <a:ea typeface="+mn-ea"/>
                          <a:cs typeface="+mn-cs"/>
                        </a:rPr>
                        <a:t>帶動各縣市種子學校及社區設計美感教育活動。</a:t>
                      </a:r>
                    </a:p>
                  </a:txBody>
                  <a:tcPr marL="18295" marR="18295" marT="0" marB="0"/>
                </a:tc>
                <a:extLst>
                  <a:ext uri="{0D108BD9-81ED-4DB2-BD59-A6C34878D82A}">
                    <a16:rowId xmlns:a16="http://schemas.microsoft.com/office/drawing/2014/main" val="10002"/>
                  </a:ext>
                </a:extLst>
              </a:tr>
            </a:tbl>
          </a:graphicData>
        </a:graphic>
      </p:graphicFrame>
      <p:sp>
        <p:nvSpPr>
          <p:cNvPr id="9" name="頁尾版面配置區 8"/>
          <p:cNvSpPr>
            <a:spLocks noGrp="1"/>
          </p:cNvSpPr>
          <p:nvPr>
            <p:ph type="ftr" sz="quarter" idx="11"/>
          </p:nvPr>
        </p:nvSpPr>
        <p:spPr/>
        <p:txBody>
          <a:bodyPr/>
          <a:lstStyle/>
          <a:p>
            <a:r>
              <a:rPr lang="en-US" altLang="zh-TW" dirty="0"/>
              <a:t>7</a:t>
            </a:r>
            <a:endParaRPr lang="zh-TW" altLang="en-US" dirty="0"/>
          </a:p>
        </p:txBody>
      </p:sp>
    </p:spTree>
    <p:extLst>
      <p:ext uri="{BB962C8B-B14F-4D97-AF65-F5344CB8AC3E}">
        <p14:creationId xmlns:p14="http://schemas.microsoft.com/office/powerpoint/2010/main" val="1986803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271699" y="392741"/>
            <a:ext cx="3104896" cy="613589"/>
            <a:chOff x="2366963" y="4728672"/>
            <a:chExt cx="4619625" cy="729153"/>
          </a:xfrm>
        </p:grpSpPr>
        <p:sp>
          <p:nvSpPr>
            <p:cNvPr id="5" name="AutoShape 401"/>
            <p:cNvSpPr>
              <a:spLocks noChangeArrowheads="1"/>
            </p:cNvSpPr>
            <p:nvPr/>
          </p:nvSpPr>
          <p:spPr bwMode="gray">
            <a:xfrm>
              <a:off x="2451100" y="4859338"/>
              <a:ext cx="4435475" cy="598487"/>
            </a:xfrm>
            <a:prstGeom prst="roundRect">
              <a:avLst>
                <a:gd name="adj" fmla="val 50000"/>
              </a:avLst>
            </a:prstGeom>
            <a:gradFill rotWithShape="1">
              <a:gsLst>
                <a:gs pos="0">
                  <a:srgbClr val="DDDDDD"/>
                </a:gs>
                <a:gs pos="50000">
                  <a:srgbClr val="DDDDDD">
                    <a:gamma/>
                    <a:tint val="33725"/>
                    <a:invGamma/>
                  </a:srgbClr>
                </a:gs>
                <a:gs pos="100000">
                  <a:srgbClr val="DDDDDD"/>
                </a:gs>
              </a:gsLst>
              <a:lin ang="5400000" scaled="1"/>
            </a:gradFill>
            <a:ln>
              <a:noFill/>
            </a:ln>
            <a:effectLst/>
            <a:extLst>
              <a:ext uri="{91240B29-F687-4F45-9708-019B960494DF}">
                <a14:hiddenLine xmlns:a14="http://schemas.microsoft.com/office/drawing/2010/main" w="190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6" name="Text Box 402"/>
            <p:cNvSpPr txBox="1">
              <a:spLocks noChangeArrowheads="1"/>
            </p:cNvSpPr>
            <p:nvPr/>
          </p:nvSpPr>
          <p:spPr bwMode="gray">
            <a:xfrm>
              <a:off x="3060701" y="4909334"/>
              <a:ext cx="3433763" cy="475467"/>
            </a:xfrm>
            <a:prstGeom prst="rect">
              <a:avLst/>
            </a:prstGeom>
            <a:noFill/>
            <a:ln>
              <a:noFill/>
            </a:ln>
            <a:effectLst>
              <a:outerShdw dist="17961" dir="2700000" algn="ctr" rotWithShape="0">
                <a:srgbClr val="FFFFFF">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lvl="0" algn="ctr" eaLnBrk="0" hangingPunct="0">
                <a:spcBef>
                  <a:spcPct val="50000"/>
                </a:spcBef>
                <a:defRPr/>
              </a:pPr>
              <a:r>
                <a:rPr kumimoji="1" lang="zh-TW" altLang="zh-TW" sz="2000" b="1" dirty="0">
                  <a:latin typeface="標楷體" pitchFamily="65" charset="-120"/>
                  <a:ea typeface="標楷體" pitchFamily="65" charset="-120"/>
                </a:rPr>
                <a:t>成果與產學績效</a:t>
              </a:r>
              <a:endParaRPr kumimoji="1" lang="en-US" altLang="zh-TW" sz="2000" b="1" dirty="0">
                <a:latin typeface="標楷體" pitchFamily="65" charset="-120"/>
                <a:ea typeface="標楷體" pitchFamily="65" charset="-120"/>
              </a:endParaRPr>
            </a:p>
          </p:txBody>
        </p:sp>
        <p:sp>
          <p:nvSpPr>
            <p:cNvPr id="7" name="Oval 403"/>
            <p:cNvSpPr>
              <a:spLocks noChangeArrowheads="1"/>
            </p:cNvSpPr>
            <p:nvPr/>
          </p:nvSpPr>
          <p:spPr bwMode="gray">
            <a:xfrm>
              <a:off x="2366963" y="4728672"/>
              <a:ext cx="600074" cy="503727"/>
            </a:xfrm>
            <a:prstGeom prst="ellipse">
              <a:avLst/>
            </a:prstGeom>
            <a:solidFill>
              <a:srgbClr val="89BC36">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sp>
          <p:nvSpPr>
            <p:cNvPr id="8" name="Text Box 404"/>
            <p:cNvSpPr txBox="1">
              <a:spLocks noChangeArrowheads="1"/>
            </p:cNvSpPr>
            <p:nvPr/>
          </p:nvSpPr>
          <p:spPr bwMode="gray">
            <a:xfrm>
              <a:off x="2395531" y="4819402"/>
              <a:ext cx="531810" cy="29259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spcBef>
                  <a:spcPct val="50000"/>
                </a:spcBef>
              </a:pPr>
              <a:r>
                <a:rPr lang="en-US" altLang="zh-TW" sz="1000" kern="0">
                  <a:solidFill>
                    <a:srgbClr val="FFFFFF"/>
                  </a:solidFill>
                  <a:latin typeface="Verdana" pitchFamily="34" charset="0"/>
                  <a:ea typeface="新細明體" charset="-120"/>
                </a:rPr>
                <a:t>03</a:t>
              </a:r>
              <a:endParaRPr lang="en-US" altLang="zh-TW" sz="1000" kern="0" dirty="0">
                <a:solidFill>
                  <a:srgbClr val="FFFFFF"/>
                </a:solidFill>
                <a:latin typeface="Verdana" pitchFamily="34" charset="0"/>
                <a:ea typeface="新細明體" charset="-120"/>
              </a:endParaRPr>
            </a:p>
          </p:txBody>
        </p:sp>
        <p:sp>
          <p:nvSpPr>
            <p:cNvPr id="9" name="Oval 408"/>
            <p:cNvSpPr>
              <a:spLocks noChangeArrowheads="1"/>
            </p:cNvSpPr>
            <p:nvPr/>
          </p:nvSpPr>
          <p:spPr bwMode="gray">
            <a:xfrm>
              <a:off x="6637338" y="4965700"/>
              <a:ext cx="349250" cy="358775"/>
            </a:xfrm>
            <a:prstGeom prst="ellipse">
              <a:avLst/>
            </a:prstGeom>
            <a:solidFill>
              <a:srgbClr val="89BC36">
                <a:alpha val="80000"/>
              </a:srgbClr>
            </a:solidFill>
            <a:ln w="57150"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Text" lastClr="000000"/>
                </a:solidFill>
                <a:effectLst/>
                <a:uLnTx/>
                <a:uFillTx/>
              </a:endParaRPr>
            </a:p>
          </p:txBody>
        </p:sp>
      </p:grpSp>
      <p:pic>
        <p:nvPicPr>
          <p:cNvPr id="75" name="圖片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257846"/>
            <a:ext cx="6858000" cy="1654250"/>
          </a:xfrm>
          <a:prstGeom prst="rect">
            <a:avLst/>
          </a:prstGeom>
        </p:spPr>
      </p:pic>
      <p:sp>
        <p:nvSpPr>
          <p:cNvPr id="2" name="矩形 1"/>
          <p:cNvSpPr/>
          <p:nvPr/>
        </p:nvSpPr>
        <p:spPr>
          <a:xfrm>
            <a:off x="1460569" y="5424406"/>
            <a:ext cx="4655190" cy="246221"/>
          </a:xfrm>
          <a:prstGeom prst="rect">
            <a:avLst/>
          </a:prstGeom>
        </p:spPr>
        <p:txBody>
          <a:bodyPr wrap="square">
            <a:spAutoFit/>
          </a:bodyPr>
          <a:lstStyle/>
          <a:p>
            <a:pPr lvl="0" algn="just" eaLnBrk="0" hangingPunct="0"/>
            <a:endParaRPr lang="en-US" altLang="zh-TW" sz="1000" b="1" dirty="0">
              <a:solidFill>
                <a:prstClr val="black"/>
              </a:solidFill>
              <a:latin typeface="微軟正黑體" pitchFamily="34" charset="-120"/>
              <a:ea typeface="微軟正黑體" pitchFamily="34" charset="-120"/>
            </a:endParaRPr>
          </a:p>
        </p:txBody>
      </p:sp>
      <p:grpSp>
        <p:nvGrpSpPr>
          <p:cNvPr id="72" name="群組 71"/>
          <p:cNvGrpSpPr/>
          <p:nvPr/>
        </p:nvGrpSpPr>
        <p:grpSpPr>
          <a:xfrm>
            <a:off x="675015" y="1297312"/>
            <a:ext cx="5467754" cy="666147"/>
            <a:chOff x="598018" y="848732"/>
            <a:chExt cx="5426927" cy="666147"/>
          </a:xfrm>
        </p:grpSpPr>
        <p:grpSp>
          <p:nvGrpSpPr>
            <p:cNvPr id="73" name="Group 8"/>
            <p:cNvGrpSpPr>
              <a:grpSpLocks/>
            </p:cNvGrpSpPr>
            <p:nvPr/>
          </p:nvGrpSpPr>
          <p:grpSpPr bwMode="auto">
            <a:xfrm>
              <a:off x="598018" y="848732"/>
              <a:ext cx="778725" cy="666147"/>
              <a:chOff x="1076" y="2654"/>
              <a:chExt cx="1583" cy="1353"/>
            </a:xfrm>
          </p:grpSpPr>
          <p:sp>
            <p:nvSpPr>
              <p:cNvPr id="78" name="AutoShape 9"/>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 name="AutoShape 10"/>
              <p:cNvSpPr>
                <a:spLocks noChangeArrowheads="1"/>
              </p:cNvSpPr>
              <p:nvPr/>
            </p:nvSpPr>
            <p:spPr bwMode="gray">
              <a:xfrm>
                <a:off x="1076" y="2654"/>
                <a:ext cx="1373"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 name="AutoShape 11"/>
              <p:cNvSpPr>
                <a:spLocks noChangeArrowheads="1"/>
              </p:cNvSpPr>
              <p:nvPr/>
            </p:nvSpPr>
            <p:spPr bwMode="gray">
              <a:xfrm>
                <a:off x="1156" y="2723"/>
                <a:ext cx="1427" cy="1168"/>
              </a:xfrm>
              <a:prstGeom prst="hexagon">
                <a:avLst>
                  <a:gd name="adj" fmla="val 28896"/>
                  <a:gd name="vf" fmla="val 115470"/>
                </a:avLst>
              </a:prstGeom>
              <a:gradFill rotWithShape="1">
                <a:gsLst>
                  <a:gs pos="0">
                    <a:schemeClr val="accent2">
                      <a:gamma/>
                      <a:shade val="46275"/>
                      <a:invGamma/>
                    </a:schemeClr>
                  </a:gs>
                  <a:gs pos="100000">
                    <a:schemeClr val="accent2"/>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74" name="Line 16"/>
            <p:cNvSpPr>
              <a:spLocks noChangeShapeType="1"/>
            </p:cNvSpPr>
            <p:nvPr/>
          </p:nvSpPr>
          <p:spPr bwMode="auto">
            <a:xfrm>
              <a:off x="1224344" y="1459315"/>
              <a:ext cx="4800601" cy="0"/>
            </a:xfrm>
            <a:prstGeom prst="line">
              <a:avLst/>
            </a:prstGeom>
            <a:noFill/>
            <a:ln w="25400">
              <a:solidFill>
                <a:schemeClr val="folHlink"/>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6" name="Text Box 18"/>
            <p:cNvSpPr txBox="1">
              <a:spLocks noChangeArrowheads="1"/>
            </p:cNvSpPr>
            <p:nvPr/>
          </p:nvSpPr>
          <p:spPr bwMode="gray">
            <a:xfrm>
              <a:off x="818522" y="94814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TW" sz="2400" b="1" dirty="0">
                  <a:solidFill>
                    <a:schemeClr val="bg1"/>
                  </a:solidFill>
                  <a:ea typeface="新細明體" pitchFamily="18" charset="-120"/>
                </a:rPr>
                <a:t>1</a:t>
              </a:r>
            </a:p>
          </p:txBody>
        </p:sp>
      </p:grpSp>
      <p:sp>
        <p:nvSpPr>
          <p:cNvPr id="77" name="Text Box 17"/>
          <p:cNvSpPr txBox="1">
            <a:spLocks noChangeArrowheads="1"/>
          </p:cNvSpPr>
          <p:nvPr/>
        </p:nvSpPr>
        <p:spPr bwMode="auto">
          <a:xfrm>
            <a:off x="22254" y="8550456"/>
            <a:ext cx="450097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zh-TW" altLang="en-US" sz="1000" b="1" dirty="0">
                <a:solidFill>
                  <a:srgbClr val="000000"/>
                </a:solidFill>
                <a:latin typeface="微軟正黑體" pitchFamily="34" charset="-120"/>
                <a:ea typeface="微軟正黑體" pitchFamily="34" charset="-120"/>
              </a:rPr>
              <a:t>國立高雄師範大學發崛高師第</a:t>
            </a:r>
            <a:r>
              <a:rPr lang="en-US" altLang="zh-TW" sz="1000" b="1" dirty="0">
                <a:solidFill>
                  <a:srgbClr val="000000"/>
                </a:solidFill>
                <a:latin typeface="微軟正黑體" pitchFamily="34" charset="-120"/>
                <a:ea typeface="微軟正黑體" pitchFamily="34" charset="-120"/>
              </a:rPr>
              <a:t>63</a:t>
            </a:r>
            <a:r>
              <a:rPr lang="zh-TW" altLang="en-US" sz="1000" b="1" dirty="0">
                <a:solidFill>
                  <a:srgbClr val="000000"/>
                </a:solidFill>
                <a:latin typeface="微軟正黑體" pitchFamily="34" charset="-120"/>
                <a:ea typeface="微軟正黑體" pitchFamily="34" charset="-120"/>
              </a:rPr>
              <a:t>期</a:t>
            </a:r>
            <a:endParaRPr lang="en-US" altLang="zh-TW" sz="1000" b="1" dirty="0">
              <a:solidFill>
                <a:srgbClr val="000000"/>
              </a:solidFill>
              <a:latin typeface="微軟正黑體" pitchFamily="34" charset="-120"/>
              <a:ea typeface="微軟正黑體" pitchFamily="34" charset="-120"/>
            </a:endParaRPr>
          </a:p>
          <a:p>
            <a:pPr algn="just" eaLnBrk="0" hangingPunct="0"/>
            <a:r>
              <a:rPr lang="zh-TW" altLang="en-US" sz="1000" b="1" dirty="0">
                <a:solidFill>
                  <a:srgbClr val="000000"/>
                </a:solidFill>
                <a:latin typeface="微軟正黑體" pitchFamily="34" charset="-120"/>
                <a:ea typeface="微軟正黑體" pitchFamily="34" charset="-120"/>
              </a:rPr>
              <a:t>中華民國</a:t>
            </a:r>
            <a:r>
              <a:rPr lang="en-US" altLang="zh-TW" sz="1000" b="1" dirty="0">
                <a:solidFill>
                  <a:srgbClr val="000000"/>
                </a:solidFill>
                <a:latin typeface="微軟正黑體" pitchFamily="34" charset="-120"/>
                <a:ea typeface="微軟正黑體" pitchFamily="34" charset="-120"/>
              </a:rPr>
              <a:t>113</a:t>
            </a:r>
            <a:r>
              <a:rPr lang="zh-TW" altLang="en-US" sz="1000" b="1" dirty="0">
                <a:solidFill>
                  <a:srgbClr val="000000"/>
                </a:solidFill>
                <a:latin typeface="微軟正黑體" pitchFamily="34" charset="-120"/>
                <a:ea typeface="微軟正黑體" pitchFamily="34" charset="-120"/>
              </a:rPr>
              <a:t>年</a:t>
            </a:r>
            <a:r>
              <a:rPr lang="en-US" altLang="zh-TW" sz="1000" b="1" dirty="0">
                <a:solidFill>
                  <a:srgbClr val="000000"/>
                </a:solidFill>
                <a:latin typeface="微軟正黑體" pitchFamily="34" charset="-120"/>
                <a:ea typeface="微軟正黑體" pitchFamily="34" charset="-120"/>
              </a:rPr>
              <a:t>6</a:t>
            </a:r>
            <a:r>
              <a:rPr lang="zh-TW" altLang="en-US" sz="1000" b="1" dirty="0">
                <a:solidFill>
                  <a:srgbClr val="000000"/>
                </a:solidFill>
                <a:latin typeface="微軟正黑體" pitchFamily="34" charset="-120"/>
                <a:ea typeface="微軟正黑體" pitchFamily="34" charset="-120"/>
              </a:rPr>
              <a:t>月發行</a:t>
            </a:r>
            <a:endParaRPr lang="en-US" altLang="zh-TW" sz="1000" b="1" dirty="0">
              <a:solidFill>
                <a:srgbClr val="000000"/>
              </a:solidFill>
              <a:latin typeface="微軟正黑體" pitchFamily="34" charset="-120"/>
              <a:ea typeface="微軟正黑體" pitchFamily="34" charset="-120"/>
            </a:endParaRPr>
          </a:p>
          <a:p>
            <a:pPr algn="just" eaLnBrk="0" hangingPunct="0"/>
            <a:r>
              <a:rPr lang="zh-TW" altLang="en-US" sz="1000" b="1" dirty="0">
                <a:solidFill>
                  <a:srgbClr val="000000"/>
                </a:solidFill>
                <a:latin typeface="微軟正黑體" pitchFamily="34" charset="-120"/>
                <a:ea typeface="微軟正黑體" pitchFamily="34" charset="-120"/>
              </a:rPr>
              <a:t>發行單位：研究發展處</a:t>
            </a:r>
            <a:endParaRPr lang="en-US" altLang="zh-TW" sz="1000" b="1" dirty="0">
              <a:solidFill>
                <a:srgbClr val="000000"/>
              </a:solidFill>
              <a:latin typeface="微軟正黑體" pitchFamily="34" charset="-120"/>
              <a:ea typeface="微軟正黑體" pitchFamily="34" charset="-120"/>
            </a:endParaRPr>
          </a:p>
          <a:p>
            <a:pPr algn="just" eaLnBrk="0" hangingPunct="0"/>
            <a:r>
              <a:rPr lang="zh-TW" altLang="en-US" sz="1000" b="1" dirty="0">
                <a:solidFill>
                  <a:srgbClr val="000000"/>
                </a:solidFill>
                <a:latin typeface="微軟正黑體" pitchFamily="34" charset="-120"/>
                <a:ea typeface="微軟正黑體" pitchFamily="34" charset="-120"/>
              </a:rPr>
              <a:t>地址：</a:t>
            </a:r>
            <a:r>
              <a:rPr lang="en-US" altLang="zh-TW" sz="1000" b="1" dirty="0">
                <a:solidFill>
                  <a:srgbClr val="000000"/>
                </a:solidFill>
                <a:latin typeface="微軟正黑體" pitchFamily="34" charset="-120"/>
                <a:ea typeface="微軟正黑體" pitchFamily="34" charset="-120"/>
              </a:rPr>
              <a:t>82444</a:t>
            </a:r>
            <a:r>
              <a:rPr lang="zh-TW" altLang="en-US" sz="1000" b="1" dirty="0">
                <a:solidFill>
                  <a:srgbClr val="000000"/>
                </a:solidFill>
                <a:latin typeface="微軟正黑體" pitchFamily="34" charset="-120"/>
                <a:ea typeface="微軟正黑體" pitchFamily="34" charset="-120"/>
              </a:rPr>
              <a:t>高雄市燕巢區深中路</a:t>
            </a:r>
            <a:r>
              <a:rPr lang="en-US" altLang="zh-TW" sz="1000" b="1" dirty="0">
                <a:solidFill>
                  <a:srgbClr val="000000"/>
                </a:solidFill>
                <a:latin typeface="微軟正黑體" pitchFamily="34" charset="-120"/>
                <a:ea typeface="微軟正黑體" pitchFamily="34" charset="-120"/>
              </a:rPr>
              <a:t>62</a:t>
            </a:r>
            <a:r>
              <a:rPr lang="zh-TW" altLang="en-US" sz="1000" b="1" dirty="0">
                <a:solidFill>
                  <a:srgbClr val="000000"/>
                </a:solidFill>
                <a:latin typeface="微軟正黑體" pitchFamily="34" charset="-120"/>
                <a:ea typeface="微軟正黑體" pitchFamily="34" charset="-120"/>
              </a:rPr>
              <a:t>號</a:t>
            </a:r>
            <a:endParaRPr lang="en-US" altLang="zh-TW" sz="1000" b="1" dirty="0">
              <a:solidFill>
                <a:srgbClr val="000000"/>
              </a:solidFill>
              <a:latin typeface="微軟正黑體" pitchFamily="34" charset="-120"/>
              <a:ea typeface="微軟正黑體" pitchFamily="34" charset="-120"/>
            </a:endParaRPr>
          </a:p>
          <a:p>
            <a:pPr algn="just" eaLnBrk="0" hangingPunct="0"/>
            <a:r>
              <a:rPr lang="zh-TW" altLang="en-US" sz="1000" b="1" dirty="0">
                <a:solidFill>
                  <a:srgbClr val="000000"/>
                </a:solidFill>
                <a:latin typeface="微軟正黑體" pitchFamily="34" charset="-120"/>
                <a:ea typeface="微軟正黑體" pitchFamily="34" charset="-120"/>
              </a:rPr>
              <a:t>電話</a:t>
            </a:r>
            <a:r>
              <a:rPr lang="zh-TW" altLang="en-US" sz="1000" b="1" dirty="0">
                <a:solidFill>
                  <a:srgbClr val="000000"/>
                </a:solidFill>
                <a:latin typeface="微軟正黑體" pitchFamily="34" charset="-120"/>
                <a:ea typeface="微軟正黑體" pitchFamily="34" charset="-120"/>
                <a:sym typeface="Wingdings" pitchFamily="2" charset="2"/>
              </a:rPr>
              <a:t>：（</a:t>
            </a:r>
            <a:r>
              <a:rPr lang="en-US" altLang="zh-TW" sz="1000" b="1" dirty="0">
                <a:solidFill>
                  <a:srgbClr val="000000"/>
                </a:solidFill>
                <a:latin typeface="微軟正黑體" pitchFamily="34" charset="-120"/>
                <a:ea typeface="微軟正黑體" pitchFamily="34" charset="-120"/>
                <a:sym typeface="Wingdings" pitchFamily="2" charset="2"/>
              </a:rPr>
              <a:t>07</a:t>
            </a:r>
            <a:r>
              <a:rPr lang="zh-TW" altLang="en-US" sz="1000" b="1" dirty="0">
                <a:solidFill>
                  <a:srgbClr val="000000"/>
                </a:solidFill>
                <a:latin typeface="微軟正黑體" pitchFamily="34" charset="-120"/>
                <a:ea typeface="微軟正黑體" pitchFamily="34" charset="-120"/>
                <a:sym typeface="Wingdings" pitchFamily="2" charset="2"/>
              </a:rPr>
              <a:t>）</a:t>
            </a:r>
            <a:r>
              <a:rPr lang="en-US" altLang="zh-TW" sz="1000" b="1" dirty="0">
                <a:solidFill>
                  <a:srgbClr val="000000"/>
                </a:solidFill>
                <a:latin typeface="微軟正黑體" pitchFamily="34" charset="-120"/>
                <a:ea typeface="微軟正黑體" pitchFamily="34" charset="-120"/>
                <a:sym typeface="Wingdings" pitchFamily="2" charset="2"/>
              </a:rPr>
              <a:t>717-2930</a:t>
            </a:r>
            <a:r>
              <a:rPr lang="zh-TW" altLang="en-US" sz="1000" b="1" dirty="0">
                <a:solidFill>
                  <a:srgbClr val="000000"/>
                </a:solidFill>
                <a:latin typeface="微軟正黑體" pitchFamily="34" charset="-120"/>
                <a:ea typeface="微軟正黑體" pitchFamily="34" charset="-120"/>
                <a:sym typeface="Wingdings" pitchFamily="2" charset="2"/>
              </a:rPr>
              <a:t>  分機：學術組</a:t>
            </a:r>
            <a:r>
              <a:rPr lang="en-US" altLang="zh-TW" sz="1000" b="1" dirty="0">
                <a:solidFill>
                  <a:srgbClr val="000000"/>
                </a:solidFill>
                <a:latin typeface="微軟正黑體" pitchFamily="34" charset="-120"/>
                <a:ea typeface="微軟正黑體" pitchFamily="34" charset="-120"/>
                <a:sym typeface="Wingdings" pitchFamily="2" charset="2"/>
              </a:rPr>
              <a:t>6731</a:t>
            </a:r>
            <a:r>
              <a:rPr lang="zh-TW" altLang="en-US" sz="1000" b="1" dirty="0">
                <a:solidFill>
                  <a:srgbClr val="000000"/>
                </a:solidFill>
                <a:latin typeface="微軟正黑體" pitchFamily="34" charset="-120"/>
                <a:ea typeface="微軟正黑體" pitchFamily="34" charset="-120"/>
                <a:sym typeface="Wingdings" pitchFamily="2" charset="2"/>
              </a:rPr>
              <a:t>、企劃組</a:t>
            </a:r>
            <a:r>
              <a:rPr lang="en-US" altLang="zh-TW" sz="1000" b="1" dirty="0">
                <a:solidFill>
                  <a:srgbClr val="000000"/>
                </a:solidFill>
                <a:latin typeface="微軟正黑體" pitchFamily="34" charset="-120"/>
                <a:ea typeface="微軟正黑體" pitchFamily="34" charset="-120"/>
                <a:sym typeface="Wingdings" pitchFamily="2" charset="2"/>
              </a:rPr>
              <a:t>6711</a:t>
            </a:r>
            <a:r>
              <a:rPr lang="zh-TW" altLang="en-US" sz="1000" b="1" dirty="0">
                <a:solidFill>
                  <a:srgbClr val="000000"/>
                </a:solidFill>
                <a:latin typeface="微軟正黑體" pitchFamily="34" charset="-120"/>
                <a:ea typeface="微軟正黑體" pitchFamily="34" charset="-120"/>
                <a:sym typeface="Wingdings" pitchFamily="2" charset="2"/>
              </a:rPr>
              <a:t>、產學組</a:t>
            </a:r>
            <a:r>
              <a:rPr lang="en-US" altLang="zh-TW" sz="1000" b="1" dirty="0">
                <a:solidFill>
                  <a:srgbClr val="000000"/>
                </a:solidFill>
                <a:latin typeface="微軟正黑體" pitchFamily="34" charset="-120"/>
                <a:ea typeface="微軟正黑體" pitchFamily="34" charset="-120"/>
                <a:sym typeface="Wingdings" pitchFamily="2" charset="2"/>
              </a:rPr>
              <a:t>6721</a:t>
            </a:r>
          </a:p>
          <a:p>
            <a:pPr algn="just" eaLnBrk="0" hangingPunct="0"/>
            <a:r>
              <a:rPr lang="zh-TW" altLang="en-US" sz="1000" b="1" dirty="0">
                <a:solidFill>
                  <a:srgbClr val="000000"/>
                </a:solidFill>
                <a:latin typeface="微軟正黑體" pitchFamily="34" charset="-120"/>
                <a:ea typeface="微軟正黑體" pitchFamily="34" charset="-120"/>
                <a:sym typeface="Wingdings" pitchFamily="2" charset="2"/>
              </a:rPr>
              <a:t>傳真：（</a:t>
            </a:r>
            <a:r>
              <a:rPr lang="en-US" altLang="zh-TW" sz="1000" b="1" dirty="0">
                <a:solidFill>
                  <a:srgbClr val="000000"/>
                </a:solidFill>
                <a:latin typeface="微軟正黑體" pitchFamily="34" charset="-120"/>
                <a:ea typeface="微軟正黑體" pitchFamily="34" charset="-120"/>
                <a:sym typeface="Wingdings" pitchFamily="2" charset="2"/>
              </a:rPr>
              <a:t>07</a:t>
            </a:r>
            <a:r>
              <a:rPr lang="zh-TW" altLang="en-US" sz="1000" b="1" dirty="0">
                <a:solidFill>
                  <a:srgbClr val="000000"/>
                </a:solidFill>
                <a:latin typeface="微軟正黑體" pitchFamily="34" charset="-120"/>
                <a:ea typeface="微軟正黑體" pitchFamily="34" charset="-120"/>
                <a:sym typeface="Wingdings" pitchFamily="2" charset="2"/>
              </a:rPr>
              <a:t>）</a:t>
            </a:r>
            <a:r>
              <a:rPr lang="en-US" altLang="zh-TW" sz="1000" b="1" dirty="0">
                <a:solidFill>
                  <a:srgbClr val="000000"/>
                </a:solidFill>
                <a:latin typeface="微軟正黑體" pitchFamily="34" charset="-120"/>
                <a:ea typeface="微軟正黑體" pitchFamily="34" charset="-120"/>
                <a:sym typeface="Wingdings" pitchFamily="2" charset="2"/>
              </a:rPr>
              <a:t>605-1022</a:t>
            </a:r>
            <a:r>
              <a:rPr lang="zh-TW" altLang="en-US" sz="1000" b="1" dirty="0">
                <a:solidFill>
                  <a:srgbClr val="000000"/>
                </a:solidFill>
                <a:latin typeface="微軟正黑體" pitchFamily="34" charset="-120"/>
                <a:ea typeface="微軟正黑體" pitchFamily="34" charset="-120"/>
                <a:sym typeface="Wingdings" pitchFamily="2" charset="2"/>
              </a:rPr>
              <a:t>  </a:t>
            </a:r>
            <a:endParaRPr lang="zh-TW" altLang="en-US" sz="1000" b="1" dirty="0">
              <a:solidFill>
                <a:srgbClr val="000000"/>
              </a:solidFill>
              <a:latin typeface="微軟正黑體" pitchFamily="34" charset="-120"/>
              <a:ea typeface="微軟正黑體" pitchFamily="34" charset="-120"/>
            </a:endParaRPr>
          </a:p>
          <a:p>
            <a:pPr algn="just" eaLnBrk="0" hangingPunct="0"/>
            <a:endParaRPr lang="zh-TW" altLang="en-US" sz="1000" b="1" dirty="0">
              <a:solidFill>
                <a:srgbClr val="000000"/>
              </a:solidFill>
              <a:latin typeface="微軟正黑體" pitchFamily="34" charset="-120"/>
              <a:ea typeface="微軟正黑體" pitchFamily="34" charset="-120"/>
            </a:endParaRPr>
          </a:p>
        </p:txBody>
      </p:sp>
      <p:sp>
        <p:nvSpPr>
          <p:cNvPr id="3" name="頁尾版面配置區 2"/>
          <p:cNvSpPr>
            <a:spLocks noGrp="1"/>
          </p:cNvSpPr>
          <p:nvPr>
            <p:ph type="ftr" sz="quarter" idx="11"/>
          </p:nvPr>
        </p:nvSpPr>
        <p:spPr>
          <a:xfrm>
            <a:off x="2334297" y="9384693"/>
            <a:ext cx="2171700" cy="527403"/>
          </a:xfrm>
        </p:spPr>
        <p:txBody>
          <a:bodyPr/>
          <a:lstStyle/>
          <a:p>
            <a:r>
              <a:rPr lang="en-US" altLang="zh-TW" dirty="0"/>
              <a:t>8</a:t>
            </a:r>
            <a:endParaRPr lang="zh-TW" altLang="en-US" dirty="0"/>
          </a:p>
        </p:txBody>
      </p:sp>
      <p:sp>
        <p:nvSpPr>
          <p:cNvPr id="11" name="矩形 10"/>
          <p:cNvSpPr/>
          <p:nvPr/>
        </p:nvSpPr>
        <p:spPr>
          <a:xfrm>
            <a:off x="1470356" y="1337085"/>
            <a:ext cx="4645402" cy="553998"/>
          </a:xfrm>
          <a:prstGeom prst="rect">
            <a:avLst/>
          </a:prstGeom>
        </p:spPr>
        <p:txBody>
          <a:bodyPr wrap="square">
            <a:spAutoFit/>
          </a:bodyPr>
          <a:lstStyle/>
          <a:p>
            <a:pPr lvl="0" algn="just" eaLnBrk="0" hangingPunct="0"/>
            <a:r>
              <a:rPr lang="zh-TW" altLang="en-US" sz="1000" b="1" dirty="0">
                <a:solidFill>
                  <a:prstClr val="black"/>
                </a:solidFill>
                <a:latin typeface="微軟正黑體" pitchFamily="34" charset="-120"/>
                <a:ea typeface="微軟正黑體" pitchFamily="34" charset="-120"/>
              </a:rPr>
              <a:t>人力與知識管理研究所</a:t>
            </a:r>
            <a:r>
              <a:rPr lang="zh-TW" altLang="zh-TW" sz="1000" b="1" dirty="0">
                <a:solidFill>
                  <a:prstClr val="black"/>
                </a:solidFill>
                <a:latin typeface="微軟正黑體" pitchFamily="34" charset="-120"/>
                <a:ea typeface="微軟正黑體" pitchFamily="34" charset="-120"/>
              </a:rPr>
              <a:t>劉廷揚教授</a:t>
            </a:r>
            <a:r>
              <a:rPr lang="zh-TW" altLang="en-US" sz="1000" b="1" dirty="0">
                <a:latin typeface="微軟正黑體" pitchFamily="34" charset="-120"/>
                <a:ea typeface="微軟正黑體" pitchFamily="34" charset="-120"/>
              </a:rPr>
              <a:t>與特力股份有限公司簽訂</a:t>
            </a:r>
            <a:r>
              <a:rPr lang="zh-TW" altLang="en-US" sz="1000" b="1" dirty="0">
                <a:solidFill>
                  <a:prstClr val="black"/>
                </a:solidFill>
                <a:latin typeface="微軟正黑體" pitchFamily="34" charset="-120"/>
                <a:ea typeface="微軟正黑體" pitchFamily="34" charset="-120"/>
              </a:rPr>
              <a:t>「五代同堂，特力一家：集團</a:t>
            </a:r>
            <a:r>
              <a:rPr lang="en-US" altLang="zh-TW" sz="1000" b="1" dirty="0">
                <a:solidFill>
                  <a:prstClr val="black"/>
                </a:solidFill>
                <a:latin typeface="微軟正黑體" pitchFamily="34" charset="-120"/>
                <a:ea typeface="微軟正黑體" pitchFamily="34" charset="-120"/>
              </a:rPr>
              <a:t>DEI&amp;B</a:t>
            </a:r>
            <a:r>
              <a:rPr lang="zh-TW" altLang="en-US" sz="1000" b="1" dirty="0">
                <a:solidFill>
                  <a:prstClr val="black"/>
                </a:solidFill>
                <a:latin typeface="微軟正黑體" pitchFamily="34" charset="-120"/>
                <a:ea typeface="微軟正黑體" pitchFamily="34" charset="-120"/>
              </a:rPr>
              <a:t>的現況與發展研究計畫」產學合作研究計畫。計畫執行期間：</a:t>
            </a:r>
            <a:r>
              <a:rPr lang="en-US" altLang="zh-TW" sz="1000" b="1" dirty="0">
                <a:solidFill>
                  <a:prstClr val="black"/>
                </a:solidFill>
                <a:latin typeface="微軟正黑體" pitchFamily="34" charset="-120"/>
                <a:ea typeface="微軟正黑體" pitchFamily="34" charset="-120"/>
              </a:rPr>
              <a:t>113</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5</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30</a:t>
            </a:r>
            <a:r>
              <a:rPr lang="zh-TW" altLang="en-US" sz="1000" b="1" dirty="0">
                <a:solidFill>
                  <a:prstClr val="black"/>
                </a:solidFill>
                <a:latin typeface="微軟正黑體" pitchFamily="34" charset="-120"/>
                <a:ea typeface="微軟正黑體" pitchFamily="34" charset="-120"/>
              </a:rPr>
              <a:t>日至</a:t>
            </a:r>
            <a:r>
              <a:rPr lang="en-US" altLang="zh-TW" sz="1000" b="1" dirty="0">
                <a:solidFill>
                  <a:prstClr val="black"/>
                </a:solidFill>
                <a:latin typeface="微軟正黑體" pitchFamily="34" charset="-120"/>
                <a:ea typeface="微軟正黑體" pitchFamily="34" charset="-120"/>
              </a:rPr>
              <a:t>116</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5</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29</a:t>
            </a:r>
            <a:r>
              <a:rPr lang="zh-TW" altLang="en-US" sz="1000" b="1" dirty="0">
                <a:solidFill>
                  <a:prstClr val="black"/>
                </a:solidFill>
                <a:latin typeface="微軟正黑體" pitchFamily="34" charset="-120"/>
                <a:ea typeface="微軟正黑體" pitchFamily="34" charset="-120"/>
              </a:rPr>
              <a:t>日。</a:t>
            </a:r>
            <a:endParaRPr lang="en-US" altLang="zh-TW" sz="1000" b="1" dirty="0">
              <a:solidFill>
                <a:prstClr val="black"/>
              </a:solidFill>
              <a:latin typeface="微軟正黑體" pitchFamily="34" charset="-120"/>
              <a:ea typeface="微軟正黑體" pitchFamily="34" charset="-120"/>
            </a:endParaRPr>
          </a:p>
        </p:txBody>
      </p:sp>
      <p:grpSp>
        <p:nvGrpSpPr>
          <p:cNvPr id="20" name="群組 19"/>
          <p:cNvGrpSpPr/>
          <p:nvPr/>
        </p:nvGrpSpPr>
        <p:grpSpPr>
          <a:xfrm>
            <a:off x="686270" y="2116031"/>
            <a:ext cx="5467754" cy="2847836"/>
            <a:chOff x="598018" y="848732"/>
            <a:chExt cx="5426927" cy="2844213"/>
          </a:xfrm>
        </p:grpSpPr>
        <p:grpSp>
          <p:nvGrpSpPr>
            <p:cNvPr id="21" name="Group 8"/>
            <p:cNvGrpSpPr>
              <a:grpSpLocks/>
            </p:cNvGrpSpPr>
            <p:nvPr/>
          </p:nvGrpSpPr>
          <p:grpSpPr bwMode="auto">
            <a:xfrm>
              <a:off x="598018" y="848732"/>
              <a:ext cx="778725" cy="666147"/>
              <a:chOff x="1076" y="2654"/>
              <a:chExt cx="1583" cy="1353"/>
            </a:xfrm>
          </p:grpSpPr>
          <p:sp>
            <p:nvSpPr>
              <p:cNvPr id="24" name="AutoShape 9"/>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 name="AutoShape 10"/>
              <p:cNvSpPr>
                <a:spLocks noChangeArrowheads="1"/>
              </p:cNvSpPr>
              <p:nvPr/>
            </p:nvSpPr>
            <p:spPr bwMode="gray">
              <a:xfrm>
                <a:off x="1076" y="2654"/>
                <a:ext cx="1373"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2" name="Line 16"/>
            <p:cNvSpPr>
              <a:spLocks noChangeShapeType="1"/>
            </p:cNvSpPr>
            <p:nvPr/>
          </p:nvSpPr>
          <p:spPr bwMode="auto">
            <a:xfrm>
              <a:off x="1224344" y="1459315"/>
              <a:ext cx="4800601" cy="0"/>
            </a:xfrm>
            <a:prstGeom prst="line">
              <a:avLst/>
            </a:prstGeom>
            <a:noFill/>
            <a:ln w="25400">
              <a:solidFill>
                <a:schemeClr val="folHlink"/>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3" name="Text Box 18"/>
            <p:cNvSpPr txBox="1">
              <a:spLocks noChangeArrowheads="1"/>
            </p:cNvSpPr>
            <p:nvPr/>
          </p:nvSpPr>
          <p:spPr bwMode="gray">
            <a:xfrm>
              <a:off x="1563194" y="323128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TW" sz="2400" b="1" dirty="0">
                  <a:solidFill>
                    <a:schemeClr val="bg1"/>
                  </a:solidFill>
                  <a:ea typeface="新細明體" pitchFamily="18" charset="-120"/>
                </a:rPr>
                <a:t>2</a:t>
              </a:r>
            </a:p>
          </p:txBody>
        </p:sp>
      </p:grpSp>
      <p:sp>
        <p:nvSpPr>
          <p:cNvPr id="27" name="矩形 26"/>
          <p:cNvSpPr/>
          <p:nvPr/>
        </p:nvSpPr>
        <p:spPr>
          <a:xfrm>
            <a:off x="1459598" y="2875317"/>
            <a:ext cx="4683171" cy="707886"/>
          </a:xfrm>
          <a:prstGeom prst="rect">
            <a:avLst/>
          </a:prstGeom>
        </p:spPr>
        <p:txBody>
          <a:bodyPr wrap="square">
            <a:spAutoFit/>
          </a:bodyPr>
          <a:lstStyle/>
          <a:p>
            <a:pPr lvl="0" algn="just" eaLnBrk="0" hangingPunct="0"/>
            <a:r>
              <a:rPr lang="zh-TW" altLang="en-US" sz="1000" b="1" dirty="0">
                <a:solidFill>
                  <a:prstClr val="black"/>
                </a:solidFill>
                <a:latin typeface="微軟正黑體" pitchFamily="34" charset="-120"/>
                <a:ea typeface="微軟正黑體" pitchFamily="34" charset="-120"/>
              </a:rPr>
              <a:t>生物科技系謝建元教授、共同主持人生物科技系王惠亮教授</a:t>
            </a:r>
            <a:r>
              <a:rPr lang="zh-TW" altLang="en-US" sz="1000" b="1" dirty="0">
                <a:latin typeface="微軟正黑體" pitchFamily="34" charset="-120"/>
                <a:ea typeface="微軟正黑體" pitchFamily="34" charset="-120"/>
              </a:rPr>
              <a:t>與潤豐農科有限公司簽訂</a:t>
            </a:r>
            <a:r>
              <a:rPr lang="zh-TW" altLang="en-US" sz="1000" b="1" dirty="0">
                <a:solidFill>
                  <a:prstClr val="black"/>
                </a:solidFill>
                <a:latin typeface="微軟正黑體" pitchFamily="34" charset="-120"/>
                <a:ea typeface="微軟正黑體" pitchFamily="34" charset="-120"/>
              </a:rPr>
              <a:t>「剋安勃</a:t>
            </a:r>
            <a:r>
              <a:rPr lang="en-US" altLang="zh-TW" sz="1000" b="1" dirty="0">
                <a:solidFill>
                  <a:prstClr val="black"/>
                </a:solidFill>
                <a:latin typeface="微軟正黑體" pitchFamily="34" charset="-120"/>
                <a:ea typeface="微軟正黑體" pitchFamily="34" charset="-120"/>
              </a:rPr>
              <a:t>(</a:t>
            </a:r>
            <a:r>
              <a:rPr lang="en-US" altLang="zh-TW" sz="1000" b="1" dirty="0" err="1">
                <a:solidFill>
                  <a:prstClr val="black"/>
                </a:solidFill>
                <a:latin typeface="微軟正黑體" pitchFamily="34" charset="-120"/>
                <a:ea typeface="微軟正黑體" pitchFamily="34" charset="-120"/>
              </a:rPr>
              <a:t>Chlorantraniliprole</a:t>
            </a:r>
            <a:r>
              <a:rPr lang="en-US" altLang="zh-TW" sz="1000" b="1" dirty="0">
                <a:solidFill>
                  <a:prstClr val="black"/>
                </a:solidFill>
                <a:latin typeface="微軟正黑體" pitchFamily="34" charset="-120"/>
                <a:ea typeface="微軟正黑體" pitchFamily="34" charset="-120"/>
              </a:rPr>
              <a:t>) 100 G/L +</a:t>
            </a:r>
            <a:r>
              <a:rPr lang="zh-TW" altLang="en-US" sz="1000" b="1" dirty="0">
                <a:solidFill>
                  <a:prstClr val="black"/>
                </a:solidFill>
                <a:latin typeface="微軟正黑體" pitchFamily="34" charset="-120"/>
                <a:ea typeface="微軟正黑體" pitchFamily="34" charset="-120"/>
              </a:rPr>
              <a:t>克凡派</a:t>
            </a:r>
            <a:r>
              <a:rPr lang="en-US" altLang="zh-TW" sz="1000" b="1" dirty="0">
                <a:solidFill>
                  <a:prstClr val="black"/>
                </a:solidFill>
                <a:latin typeface="微軟正黑體" pitchFamily="34" charset="-120"/>
                <a:ea typeface="微軟正黑體" pitchFamily="34" charset="-120"/>
              </a:rPr>
              <a:t>(</a:t>
            </a:r>
            <a:r>
              <a:rPr lang="en-US" altLang="zh-TW" sz="1000" b="1" dirty="0" err="1">
                <a:solidFill>
                  <a:prstClr val="black"/>
                </a:solidFill>
                <a:latin typeface="微軟正黑體" pitchFamily="34" charset="-120"/>
                <a:ea typeface="微軟正黑體" pitchFamily="34" charset="-120"/>
              </a:rPr>
              <a:t>Chlorfenapyr</a:t>
            </a:r>
            <a:r>
              <a:rPr lang="en-US" altLang="zh-TW" sz="1000" b="1" dirty="0">
                <a:solidFill>
                  <a:prstClr val="black"/>
                </a:solidFill>
                <a:latin typeface="微軟正黑體" pitchFamily="34" charset="-120"/>
                <a:ea typeface="微軟正黑體" pitchFamily="34" charset="-120"/>
              </a:rPr>
              <a:t>) 200 G/L</a:t>
            </a:r>
            <a:r>
              <a:rPr lang="zh-TW" altLang="en-US" sz="1000" b="1" dirty="0">
                <a:solidFill>
                  <a:prstClr val="black"/>
                </a:solidFill>
                <a:latin typeface="微軟正黑體" pitchFamily="34" charset="-120"/>
                <a:ea typeface="微軟正黑體" pitchFamily="34" charset="-120"/>
              </a:rPr>
              <a:t>水懸劑防治十字花科包葉菜小菜蛾田間藥效藥害試驗」產學合作研究計畫。計畫執行期間：</a:t>
            </a:r>
            <a:r>
              <a:rPr lang="en-US" altLang="zh-TW" sz="1000" b="1" dirty="0">
                <a:solidFill>
                  <a:prstClr val="black"/>
                </a:solidFill>
                <a:latin typeface="微軟正黑體" pitchFamily="34" charset="-120"/>
                <a:ea typeface="微軟正黑體" pitchFamily="34" charset="-120"/>
              </a:rPr>
              <a:t>113</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6</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1</a:t>
            </a:r>
            <a:r>
              <a:rPr lang="zh-TW" altLang="en-US" sz="1000" b="1" dirty="0">
                <a:solidFill>
                  <a:prstClr val="black"/>
                </a:solidFill>
                <a:latin typeface="微軟正黑體" pitchFamily="34" charset="-120"/>
                <a:ea typeface="微軟正黑體" pitchFamily="34" charset="-120"/>
              </a:rPr>
              <a:t>日至</a:t>
            </a:r>
            <a:r>
              <a:rPr lang="en-US" altLang="zh-TW" sz="1000" b="1" dirty="0">
                <a:solidFill>
                  <a:prstClr val="black"/>
                </a:solidFill>
                <a:latin typeface="微軟正黑體" pitchFamily="34" charset="-120"/>
                <a:ea typeface="微軟正黑體" pitchFamily="34" charset="-120"/>
              </a:rPr>
              <a:t>115</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5</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30</a:t>
            </a:r>
            <a:r>
              <a:rPr lang="zh-TW" altLang="en-US" sz="1000" b="1" dirty="0">
                <a:solidFill>
                  <a:prstClr val="black"/>
                </a:solidFill>
                <a:latin typeface="微軟正黑體" pitchFamily="34" charset="-120"/>
                <a:ea typeface="微軟正黑體" pitchFamily="34" charset="-120"/>
              </a:rPr>
              <a:t>日止。</a:t>
            </a:r>
            <a:endParaRPr lang="en-US" altLang="zh-TW" sz="1000" b="1" dirty="0">
              <a:solidFill>
                <a:prstClr val="black"/>
              </a:solidFill>
              <a:latin typeface="微軟正黑體" pitchFamily="34" charset="-120"/>
              <a:ea typeface="微軟正黑體" pitchFamily="34" charset="-120"/>
            </a:endParaRPr>
          </a:p>
        </p:txBody>
      </p:sp>
      <p:grpSp>
        <p:nvGrpSpPr>
          <p:cNvPr id="28" name="群組 27">
            <a:extLst>
              <a:ext uri="{FF2B5EF4-FFF2-40B4-BE49-F238E27FC236}">
                <a16:creationId xmlns:a16="http://schemas.microsoft.com/office/drawing/2014/main" id="{0031639F-1CA3-4575-9D1A-2A70799D39E3}"/>
              </a:ext>
            </a:extLst>
          </p:cNvPr>
          <p:cNvGrpSpPr/>
          <p:nvPr/>
        </p:nvGrpSpPr>
        <p:grpSpPr>
          <a:xfrm>
            <a:off x="710540" y="2941307"/>
            <a:ext cx="5444460" cy="653838"/>
            <a:chOff x="621138" y="861040"/>
            <a:chExt cx="5403807" cy="653838"/>
          </a:xfrm>
        </p:grpSpPr>
        <p:grpSp>
          <p:nvGrpSpPr>
            <p:cNvPr id="29" name="Group 8">
              <a:extLst>
                <a:ext uri="{FF2B5EF4-FFF2-40B4-BE49-F238E27FC236}">
                  <a16:creationId xmlns:a16="http://schemas.microsoft.com/office/drawing/2014/main" id="{EE07EE49-45D3-42AF-9111-7B06ACCB20A1}"/>
                </a:ext>
              </a:extLst>
            </p:cNvPr>
            <p:cNvGrpSpPr>
              <a:grpSpLocks/>
            </p:cNvGrpSpPr>
            <p:nvPr/>
          </p:nvGrpSpPr>
          <p:grpSpPr bwMode="auto">
            <a:xfrm>
              <a:off x="621138" y="861040"/>
              <a:ext cx="747734" cy="653838"/>
              <a:chOff x="1123" y="2679"/>
              <a:chExt cx="1520" cy="1328"/>
            </a:xfrm>
          </p:grpSpPr>
          <p:sp>
            <p:nvSpPr>
              <p:cNvPr id="32" name="AutoShape 9">
                <a:extLst>
                  <a:ext uri="{FF2B5EF4-FFF2-40B4-BE49-F238E27FC236}">
                    <a16:creationId xmlns:a16="http://schemas.microsoft.com/office/drawing/2014/main" id="{04107B1F-A91F-47BA-BCC4-13C4DF35F7B0}"/>
                  </a:ext>
                </a:extLst>
              </p:cNvPr>
              <p:cNvSpPr>
                <a:spLocks noChangeArrowheads="1"/>
              </p:cNvSpPr>
              <p:nvPr/>
            </p:nvSpPr>
            <p:spPr bwMode="gray">
              <a:xfrm>
                <a:off x="1123" y="2679"/>
                <a:ext cx="145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3" name="AutoShape 10">
                <a:extLst>
                  <a:ext uri="{FF2B5EF4-FFF2-40B4-BE49-F238E27FC236}">
                    <a16:creationId xmlns:a16="http://schemas.microsoft.com/office/drawing/2014/main" id="{91F82C86-AC72-4E1E-AD7E-E7291DEBBF5D}"/>
                  </a:ext>
                </a:extLst>
              </p:cNvPr>
              <p:cNvSpPr>
                <a:spLocks noChangeArrowheads="1"/>
              </p:cNvSpPr>
              <p:nvPr/>
            </p:nvSpPr>
            <p:spPr bwMode="gray">
              <a:xfrm>
                <a:off x="1245" y="2734"/>
                <a:ext cx="1204" cy="124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4" name="AutoShape 11">
                <a:extLst>
                  <a:ext uri="{FF2B5EF4-FFF2-40B4-BE49-F238E27FC236}">
                    <a16:creationId xmlns:a16="http://schemas.microsoft.com/office/drawing/2014/main" id="{1C1A5FC1-CF26-4B65-A76F-C26E4AB9300A}"/>
                  </a:ext>
                </a:extLst>
              </p:cNvPr>
              <p:cNvSpPr>
                <a:spLocks noChangeArrowheads="1"/>
              </p:cNvSpPr>
              <p:nvPr/>
            </p:nvSpPr>
            <p:spPr bwMode="gray">
              <a:xfrm>
                <a:off x="1216" y="2741"/>
                <a:ext cx="1427" cy="1168"/>
              </a:xfrm>
              <a:prstGeom prst="hexagon">
                <a:avLst>
                  <a:gd name="adj" fmla="val 28896"/>
                  <a:gd name="vf" fmla="val 115470"/>
                </a:avLst>
              </a:prstGeom>
              <a:gradFill rotWithShape="1">
                <a:gsLst>
                  <a:gs pos="0">
                    <a:schemeClr val="accent2">
                      <a:gamma/>
                      <a:shade val="46275"/>
                      <a:invGamma/>
                    </a:schemeClr>
                  </a:gs>
                  <a:gs pos="100000">
                    <a:schemeClr val="accent2"/>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30" name="Line 16">
              <a:extLst>
                <a:ext uri="{FF2B5EF4-FFF2-40B4-BE49-F238E27FC236}">
                  <a16:creationId xmlns:a16="http://schemas.microsoft.com/office/drawing/2014/main" id="{4FD73043-8D7C-4D59-B04E-08018C28D576}"/>
                </a:ext>
              </a:extLst>
            </p:cNvPr>
            <p:cNvSpPr>
              <a:spLocks noChangeShapeType="1"/>
            </p:cNvSpPr>
            <p:nvPr/>
          </p:nvSpPr>
          <p:spPr bwMode="auto">
            <a:xfrm>
              <a:off x="1224344" y="1459315"/>
              <a:ext cx="4800601" cy="0"/>
            </a:xfrm>
            <a:prstGeom prst="line">
              <a:avLst/>
            </a:prstGeom>
            <a:noFill/>
            <a:ln w="25400">
              <a:solidFill>
                <a:schemeClr val="folHlink"/>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 name="Text Box 18">
              <a:extLst>
                <a:ext uri="{FF2B5EF4-FFF2-40B4-BE49-F238E27FC236}">
                  <a16:creationId xmlns:a16="http://schemas.microsoft.com/office/drawing/2014/main" id="{822132C5-368D-4BD3-AB2B-4A356274BE76}"/>
                </a:ext>
              </a:extLst>
            </p:cNvPr>
            <p:cNvSpPr txBox="1">
              <a:spLocks noChangeArrowheads="1"/>
            </p:cNvSpPr>
            <p:nvPr/>
          </p:nvSpPr>
          <p:spPr bwMode="gray">
            <a:xfrm>
              <a:off x="818522" y="94814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TW" sz="2400" b="1" dirty="0">
                  <a:solidFill>
                    <a:schemeClr val="bg1"/>
                  </a:solidFill>
                  <a:ea typeface="新細明體" pitchFamily="18" charset="-120"/>
                </a:rPr>
                <a:t>3</a:t>
              </a:r>
            </a:p>
          </p:txBody>
        </p:sp>
      </p:grpSp>
      <p:sp>
        <p:nvSpPr>
          <p:cNvPr id="35" name="矩形 34">
            <a:extLst>
              <a:ext uri="{FF2B5EF4-FFF2-40B4-BE49-F238E27FC236}">
                <a16:creationId xmlns:a16="http://schemas.microsoft.com/office/drawing/2014/main" id="{7974F698-B029-472A-A4F2-F63D395354D5}"/>
              </a:ext>
            </a:extLst>
          </p:cNvPr>
          <p:cNvSpPr/>
          <p:nvPr/>
        </p:nvSpPr>
        <p:spPr>
          <a:xfrm>
            <a:off x="1491498" y="2138824"/>
            <a:ext cx="4645402" cy="553998"/>
          </a:xfrm>
          <a:prstGeom prst="rect">
            <a:avLst/>
          </a:prstGeom>
        </p:spPr>
        <p:txBody>
          <a:bodyPr wrap="square">
            <a:spAutoFit/>
          </a:bodyPr>
          <a:lstStyle/>
          <a:p>
            <a:pPr lvl="0" algn="just" eaLnBrk="0" hangingPunct="0"/>
            <a:r>
              <a:rPr lang="zh-TW" altLang="en-US" sz="1000" b="1" dirty="0">
                <a:solidFill>
                  <a:prstClr val="black"/>
                </a:solidFill>
                <a:latin typeface="微軟正黑體" pitchFamily="34" charset="-120"/>
                <a:ea typeface="微軟正黑體" pitchFamily="34" charset="-120"/>
              </a:rPr>
              <a:t>諮商心理與復健諮商研究所夏允中教授</a:t>
            </a:r>
            <a:r>
              <a:rPr lang="zh-TW" altLang="en-US" sz="1000" b="1" dirty="0">
                <a:latin typeface="微軟正黑體" pitchFamily="34" charset="-120"/>
                <a:ea typeface="微軟正黑體" pitchFamily="34" charset="-120"/>
              </a:rPr>
              <a:t>與志聖工業股份有限公司簽訂</a:t>
            </a:r>
            <a:r>
              <a:rPr lang="zh-TW" altLang="en-US" sz="1000" b="1" dirty="0">
                <a:solidFill>
                  <a:prstClr val="black"/>
                </a:solidFill>
                <a:latin typeface="微軟正黑體" pitchFamily="34" charset="-120"/>
                <a:ea typeface="微軟正黑體" pitchFamily="34" charset="-120"/>
              </a:rPr>
              <a:t>「推動本土社會科學活動」產學合作研究計畫。計畫執行期間：</a:t>
            </a:r>
            <a:r>
              <a:rPr lang="en-US" altLang="zh-TW" sz="1000" b="1" dirty="0">
                <a:solidFill>
                  <a:prstClr val="black"/>
                </a:solidFill>
                <a:latin typeface="微軟正黑體" pitchFamily="34" charset="-120"/>
                <a:ea typeface="微軟正黑體" pitchFamily="34" charset="-120"/>
              </a:rPr>
              <a:t>113</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5</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1</a:t>
            </a:r>
            <a:r>
              <a:rPr lang="zh-TW" altLang="en-US" sz="1000" b="1" dirty="0">
                <a:solidFill>
                  <a:prstClr val="black"/>
                </a:solidFill>
                <a:latin typeface="微軟正黑體" pitchFamily="34" charset="-120"/>
                <a:ea typeface="微軟正黑體" pitchFamily="34" charset="-120"/>
              </a:rPr>
              <a:t>日至</a:t>
            </a:r>
            <a:r>
              <a:rPr lang="en-US" altLang="zh-TW" sz="1000" b="1" dirty="0">
                <a:solidFill>
                  <a:prstClr val="black"/>
                </a:solidFill>
                <a:latin typeface="微軟正黑體" pitchFamily="34" charset="-120"/>
                <a:ea typeface="微軟正黑體" pitchFamily="34" charset="-120"/>
              </a:rPr>
              <a:t>116</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4</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30</a:t>
            </a:r>
            <a:r>
              <a:rPr lang="zh-TW" altLang="en-US" sz="1000" b="1" dirty="0">
                <a:solidFill>
                  <a:prstClr val="black"/>
                </a:solidFill>
                <a:latin typeface="微軟正黑體" pitchFamily="34" charset="-120"/>
                <a:ea typeface="微軟正黑體" pitchFamily="34" charset="-120"/>
              </a:rPr>
              <a:t>日。</a:t>
            </a:r>
            <a:endParaRPr lang="en-US" altLang="zh-TW" sz="1000" b="1" dirty="0">
              <a:solidFill>
                <a:prstClr val="black"/>
              </a:solidFill>
              <a:latin typeface="微軟正黑體" pitchFamily="34" charset="-120"/>
              <a:ea typeface="微軟正黑體" pitchFamily="34" charset="-120"/>
            </a:endParaRPr>
          </a:p>
        </p:txBody>
      </p:sp>
      <p:sp>
        <p:nvSpPr>
          <p:cNvPr id="36" name="AutoShape 15">
            <a:extLst>
              <a:ext uri="{FF2B5EF4-FFF2-40B4-BE49-F238E27FC236}">
                <a16:creationId xmlns:a16="http://schemas.microsoft.com/office/drawing/2014/main" id="{6B8FBBE5-6C0B-43FA-9A1B-BC67CACC7E13}"/>
              </a:ext>
            </a:extLst>
          </p:cNvPr>
          <p:cNvSpPr>
            <a:spLocks noChangeArrowheads="1"/>
          </p:cNvSpPr>
          <p:nvPr/>
        </p:nvSpPr>
        <p:spPr bwMode="gray">
          <a:xfrm>
            <a:off x="730210" y="2130841"/>
            <a:ext cx="676652" cy="622979"/>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7" name="Text Box 18">
            <a:extLst>
              <a:ext uri="{FF2B5EF4-FFF2-40B4-BE49-F238E27FC236}">
                <a16:creationId xmlns:a16="http://schemas.microsoft.com/office/drawing/2014/main" id="{74C1EB55-91EC-4B2B-8124-A495C1690456}"/>
              </a:ext>
            </a:extLst>
          </p:cNvPr>
          <p:cNvSpPr txBox="1">
            <a:spLocks noChangeArrowheads="1"/>
          </p:cNvSpPr>
          <p:nvPr/>
        </p:nvSpPr>
        <p:spPr bwMode="gray">
          <a:xfrm>
            <a:off x="883921" y="2157984"/>
            <a:ext cx="3704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zh-TW" sz="2400" b="1" dirty="0">
                <a:solidFill>
                  <a:schemeClr val="bg1"/>
                </a:solidFill>
                <a:ea typeface="新細明體" pitchFamily="18" charset="-120"/>
              </a:rPr>
              <a:t>2</a:t>
            </a:r>
          </a:p>
        </p:txBody>
      </p:sp>
      <p:grpSp>
        <p:nvGrpSpPr>
          <p:cNvPr id="44" name="群組 43"/>
          <p:cNvGrpSpPr/>
          <p:nvPr/>
        </p:nvGrpSpPr>
        <p:grpSpPr>
          <a:xfrm>
            <a:off x="675015" y="3785397"/>
            <a:ext cx="5467754" cy="2708076"/>
            <a:chOff x="598018" y="848732"/>
            <a:chExt cx="5426927" cy="2844213"/>
          </a:xfrm>
        </p:grpSpPr>
        <p:grpSp>
          <p:nvGrpSpPr>
            <p:cNvPr id="45" name="Group 8"/>
            <p:cNvGrpSpPr>
              <a:grpSpLocks/>
            </p:cNvGrpSpPr>
            <p:nvPr/>
          </p:nvGrpSpPr>
          <p:grpSpPr bwMode="auto">
            <a:xfrm>
              <a:off x="598018" y="848732"/>
              <a:ext cx="778725" cy="666147"/>
              <a:chOff x="1076" y="2654"/>
              <a:chExt cx="1583" cy="1353"/>
            </a:xfrm>
          </p:grpSpPr>
          <p:sp>
            <p:nvSpPr>
              <p:cNvPr id="48" name="AutoShape 9"/>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 name="AutoShape 10"/>
              <p:cNvSpPr>
                <a:spLocks noChangeArrowheads="1"/>
              </p:cNvSpPr>
              <p:nvPr/>
            </p:nvSpPr>
            <p:spPr bwMode="gray">
              <a:xfrm>
                <a:off x="1076" y="2654"/>
                <a:ext cx="1373"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6" name="Line 16"/>
            <p:cNvSpPr>
              <a:spLocks noChangeShapeType="1"/>
            </p:cNvSpPr>
            <p:nvPr/>
          </p:nvSpPr>
          <p:spPr bwMode="auto">
            <a:xfrm>
              <a:off x="1224344" y="1459315"/>
              <a:ext cx="4800601" cy="0"/>
            </a:xfrm>
            <a:prstGeom prst="line">
              <a:avLst/>
            </a:prstGeom>
            <a:noFill/>
            <a:ln w="25400">
              <a:solidFill>
                <a:schemeClr val="folHlink"/>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 name="Text Box 18"/>
            <p:cNvSpPr txBox="1">
              <a:spLocks noChangeArrowheads="1"/>
            </p:cNvSpPr>
            <p:nvPr/>
          </p:nvSpPr>
          <p:spPr bwMode="gray">
            <a:xfrm>
              <a:off x="1563194" y="323128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TW" sz="2400" b="1" dirty="0">
                  <a:solidFill>
                    <a:schemeClr val="bg1"/>
                  </a:solidFill>
                  <a:ea typeface="新細明體" pitchFamily="18" charset="-120"/>
                </a:rPr>
                <a:t>2</a:t>
              </a:r>
            </a:p>
          </p:txBody>
        </p:sp>
      </p:grpSp>
      <p:sp>
        <p:nvSpPr>
          <p:cNvPr id="50" name="AutoShape 15">
            <a:extLst>
              <a:ext uri="{FF2B5EF4-FFF2-40B4-BE49-F238E27FC236}">
                <a16:creationId xmlns:a16="http://schemas.microsoft.com/office/drawing/2014/main" id="{6B8FBBE5-6C0B-43FA-9A1B-BC67CACC7E13}"/>
              </a:ext>
            </a:extLst>
          </p:cNvPr>
          <p:cNvSpPr>
            <a:spLocks noChangeArrowheads="1"/>
          </p:cNvSpPr>
          <p:nvPr/>
        </p:nvSpPr>
        <p:spPr bwMode="gray">
          <a:xfrm>
            <a:off x="730210" y="3756190"/>
            <a:ext cx="676652" cy="622979"/>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 name="Text Box 18">
            <a:extLst>
              <a:ext uri="{FF2B5EF4-FFF2-40B4-BE49-F238E27FC236}">
                <a16:creationId xmlns:a16="http://schemas.microsoft.com/office/drawing/2014/main" id="{74C1EB55-91EC-4B2B-8124-A495C1690456}"/>
              </a:ext>
            </a:extLst>
          </p:cNvPr>
          <p:cNvSpPr txBox="1">
            <a:spLocks noChangeArrowheads="1"/>
          </p:cNvSpPr>
          <p:nvPr/>
        </p:nvSpPr>
        <p:spPr bwMode="gray">
          <a:xfrm>
            <a:off x="876833" y="3839872"/>
            <a:ext cx="3704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zh-TW" sz="2400" b="1" dirty="0">
                <a:solidFill>
                  <a:schemeClr val="bg1"/>
                </a:solidFill>
                <a:ea typeface="新細明體" pitchFamily="18" charset="-120"/>
              </a:rPr>
              <a:t>4</a:t>
            </a:r>
          </a:p>
        </p:txBody>
      </p:sp>
      <p:sp>
        <p:nvSpPr>
          <p:cNvPr id="52" name="矩形 51">
            <a:extLst>
              <a:ext uri="{FF2B5EF4-FFF2-40B4-BE49-F238E27FC236}">
                <a16:creationId xmlns:a16="http://schemas.microsoft.com/office/drawing/2014/main" id="{7974F698-B029-472A-A4F2-F63D395354D5}"/>
              </a:ext>
            </a:extLst>
          </p:cNvPr>
          <p:cNvSpPr/>
          <p:nvPr/>
        </p:nvSpPr>
        <p:spPr>
          <a:xfrm>
            <a:off x="1502139" y="3896613"/>
            <a:ext cx="4645402" cy="400110"/>
          </a:xfrm>
          <a:prstGeom prst="rect">
            <a:avLst/>
          </a:prstGeom>
        </p:spPr>
        <p:txBody>
          <a:bodyPr wrap="square">
            <a:spAutoFit/>
          </a:bodyPr>
          <a:lstStyle/>
          <a:p>
            <a:pPr lvl="0" algn="just" eaLnBrk="0" hangingPunct="0"/>
            <a:r>
              <a:rPr lang="zh-TW" altLang="en-US" sz="1000" b="1" dirty="0">
                <a:solidFill>
                  <a:prstClr val="black"/>
                </a:solidFill>
                <a:latin typeface="微軟正黑體" pitchFamily="34" charset="-120"/>
                <a:ea typeface="微軟正黑體" pitchFamily="34" charset="-120"/>
              </a:rPr>
              <a:t>經學研究所陳韋銓所長</a:t>
            </a:r>
            <a:r>
              <a:rPr lang="zh-TW" altLang="en-US" sz="1000" b="1" dirty="0">
                <a:latin typeface="微軟正黑體" pitchFamily="34" charset="-120"/>
                <a:ea typeface="微軟正黑體" pitchFamily="34" charset="-120"/>
              </a:rPr>
              <a:t>與高雄意誠堂關帝廟簽訂</a:t>
            </a:r>
            <a:r>
              <a:rPr lang="zh-TW" altLang="en-US" sz="1000" b="1" dirty="0">
                <a:solidFill>
                  <a:prstClr val="black"/>
                </a:solidFill>
                <a:latin typeface="微軟正黑體" pitchFamily="34" charset="-120"/>
                <a:ea typeface="微軟正黑體" pitchFamily="34" charset="-120"/>
              </a:rPr>
              <a:t>「</a:t>
            </a:r>
            <a:r>
              <a:rPr lang="en-US" altLang="zh-TW" sz="1000" b="1" dirty="0">
                <a:solidFill>
                  <a:prstClr val="black"/>
                </a:solidFill>
                <a:latin typeface="微軟正黑體" pitchFamily="34" charset="-120"/>
                <a:ea typeface="微軟正黑體" pitchFamily="34" charset="-120"/>
              </a:rPr>
              <a:t>《</a:t>
            </a:r>
            <a:r>
              <a:rPr lang="zh-TW" altLang="en-US" sz="1000" b="1" dirty="0">
                <a:solidFill>
                  <a:prstClr val="black"/>
                </a:solidFill>
                <a:latin typeface="微軟正黑體" pitchFamily="34" charset="-120"/>
                <a:ea typeface="微軟正黑體" pitchFamily="34" charset="-120"/>
              </a:rPr>
              <a:t>鸞藏</a:t>
            </a:r>
            <a:r>
              <a:rPr lang="en-US" altLang="zh-TW" sz="1000" b="1" dirty="0">
                <a:solidFill>
                  <a:prstClr val="black"/>
                </a:solidFill>
                <a:latin typeface="微軟正黑體" pitchFamily="34" charset="-120"/>
                <a:ea typeface="微軟正黑體" pitchFamily="34" charset="-120"/>
              </a:rPr>
              <a:t>》</a:t>
            </a:r>
            <a:r>
              <a:rPr lang="zh-TW" altLang="en-US" sz="1000" b="1" dirty="0">
                <a:solidFill>
                  <a:prstClr val="black"/>
                </a:solidFill>
                <a:latin typeface="微軟正黑體" pitchFamily="34" charset="-120"/>
                <a:ea typeface="微軟正黑體" pitchFamily="34" charset="-120"/>
              </a:rPr>
              <a:t>（第三輯）」產學合作研究計畫。計畫執行期間：</a:t>
            </a:r>
            <a:r>
              <a:rPr lang="en-US" altLang="zh-TW" sz="1000" b="1" dirty="0">
                <a:solidFill>
                  <a:prstClr val="black"/>
                </a:solidFill>
                <a:latin typeface="微軟正黑體" pitchFamily="34" charset="-120"/>
                <a:ea typeface="微軟正黑體" pitchFamily="34" charset="-120"/>
              </a:rPr>
              <a:t>113</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4</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26</a:t>
            </a:r>
            <a:r>
              <a:rPr lang="zh-TW" altLang="en-US" sz="1000" b="1" dirty="0">
                <a:solidFill>
                  <a:prstClr val="black"/>
                </a:solidFill>
                <a:latin typeface="微軟正黑體" pitchFamily="34" charset="-120"/>
                <a:ea typeface="微軟正黑體" pitchFamily="34" charset="-120"/>
              </a:rPr>
              <a:t>日至</a:t>
            </a:r>
            <a:r>
              <a:rPr lang="en-US" altLang="zh-TW" sz="1000" b="1" dirty="0">
                <a:solidFill>
                  <a:prstClr val="black"/>
                </a:solidFill>
                <a:latin typeface="微軟正黑體" pitchFamily="34" charset="-120"/>
                <a:ea typeface="微軟正黑體" pitchFamily="34" charset="-120"/>
              </a:rPr>
              <a:t>113</a:t>
            </a:r>
            <a:r>
              <a:rPr lang="zh-TW" altLang="en-US" sz="1000" b="1" dirty="0">
                <a:solidFill>
                  <a:prstClr val="black"/>
                </a:solidFill>
                <a:latin typeface="微軟正黑體" pitchFamily="34" charset="-120"/>
                <a:ea typeface="微軟正黑體" pitchFamily="34" charset="-120"/>
              </a:rPr>
              <a:t>年</a:t>
            </a:r>
            <a:r>
              <a:rPr lang="en-US" altLang="zh-TW" sz="1000" b="1" dirty="0">
                <a:solidFill>
                  <a:prstClr val="black"/>
                </a:solidFill>
                <a:latin typeface="微軟正黑體" pitchFamily="34" charset="-120"/>
                <a:ea typeface="微軟正黑體" pitchFamily="34" charset="-120"/>
              </a:rPr>
              <a:t>9</a:t>
            </a:r>
            <a:r>
              <a:rPr lang="zh-TW" altLang="en-US" sz="1000" b="1" dirty="0">
                <a:solidFill>
                  <a:prstClr val="black"/>
                </a:solidFill>
                <a:latin typeface="微軟正黑體" pitchFamily="34" charset="-120"/>
                <a:ea typeface="微軟正黑體" pitchFamily="34" charset="-120"/>
              </a:rPr>
              <a:t>月</a:t>
            </a:r>
            <a:r>
              <a:rPr lang="en-US" altLang="zh-TW" sz="1000" b="1" dirty="0">
                <a:solidFill>
                  <a:prstClr val="black"/>
                </a:solidFill>
                <a:latin typeface="微軟正黑體" pitchFamily="34" charset="-120"/>
                <a:ea typeface="微軟正黑體" pitchFamily="34" charset="-120"/>
              </a:rPr>
              <a:t>30</a:t>
            </a:r>
            <a:r>
              <a:rPr lang="zh-TW" altLang="en-US" sz="1000" b="1" dirty="0">
                <a:solidFill>
                  <a:prstClr val="black"/>
                </a:solidFill>
                <a:latin typeface="微軟正黑體" pitchFamily="34" charset="-120"/>
                <a:ea typeface="微軟正黑體" pitchFamily="34" charset="-120"/>
              </a:rPr>
              <a:t>日止。</a:t>
            </a:r>
            <a:endParaRPr lang="en-US" altLang="zh-TW" sz="1000" b="1" dirty="0">
              <a:solidFill>
                <a:prstClr val="black"/>
              </a:solidFill>
              <a:latin typeface="微軟正黑體" pitchFamily="34" charset="-120"/>
              <a:ea typeface="微軟正黑體" pitchFamily="34" charset="-120"/>
            </a:endParaRPr>
          </a:p>
        </p:txBody>
      </p:sp>
    </p:spTree>
    <p:extLst>
      <p:ext uri="{BB962C8B-B14F-4D97-AF65-F5344CB8AC3E}">
        <p14:creationId xmlns:p14="http://schemas.microsoft.com/office/powerpoint/2010/main" val="37663450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8702</TotalTime>
  <Words>5861</Words>
  <Application>Microsoft Office PowerPoint</Application>
  <PresentationFormat>A4 紙張 (210x297 公釐)</PresentationFormat>
  <Paragraphs>310</Paragraphs>
  <Slides>8</Slides>
  <Notes>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8</vt:i4>
      </vt:variant>
    </vt:vector>
  </HeadingPairs>
  <TitlesOfParts>
    <vt:vector size="19" baseType="lpstr">
      <vt:lpstr>微軟正黑體</vt:lpstr>
      <vt:lpstr>新細明體</vt:lpstr>
      <vt:lpstr>標楷體</vt:lpstr>
      <vt:lpstr>Aharoni</vt:lpstr>
      <vt:lpstr>Arial</vt:lpstr>
      <vt:lpstr>Calibri</vt:lpstr>
      <vt:lpstr>Cambria Math</vt:lpstr>
      <vt:lpstr>Times New Roman</vt:lpstr>
      <vt:lpstr>Verdana</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CCLin</dc:creator>
  <cp:lastModifiedBy>user</cp:lastModifiedBy>
  <cp:revision>2793</cp:revision>
  <cp:lastPrinted>2024-01-22T08:26:01Z</cp:lastPrinted>
  <dcterms:created xsi:type="dcterms:W3CDTF">2019-04-18T06:03:50Z</dcterms:created>
  <dcterms:modified xsi:type="dcterms:W3CDTF">2024-06-24T00:36:18Z</dcterms:modified>
</cp:coreProperties>
</file>