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256" r:id="rId2"/>
    <p:sldId id="268" r:id="rId3"/>
    <p:sldId id="270" r:id="rId4"/>
    <p:sldId id="277" r:id="rId5"/>
    <p:sldId id="321" r:id="rId6"/>
    <p:sldId id="257" r:id="rId7"/>
    <p:sldId id="286" r:id="rId8"/>
    <p:sldId id="287" r:id="rId9"/>
    <p:sldId id="288" r:id="rId10"/>
    <p:sldId id="289" r:id="rId11"/>
    <p:sldId id="306" r:id="rId12"/>
    <p:sldId id="290" r:id="rId13"/>
    <p:sldId id="317" r:id="rId14"/>
    <p:sldId id="275" r:id="rId15"/>
    <p:sldId id="319" r:id="rId16"/>
    <p:sldId id="258" r:id="rId17"/>
    <p:sldId id="259" r:id="rId18"/>
    <p:sldId id="276" r:id="rId19"/>
    <p:sldId id="320" r:id="rId20"/>
    <p:sldId id="274" r:id="rId21"/>
    <p:sldId id="281" r:id="rId22"/>
    <p:sldId id="295" r:id="rId23"/>
    <p:sldId id="291" r:id="rId24"/>
    <p:sldId id="304" r:id="rId25"/>
  </p:sldIdLst>
  <p:sldSz cx="12192000" cy="6858000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7080B"/>
    <a:srgbClr val="EFEFEF"/>
    <a:srgbClr val="9CD1E4"/>
    <a:srgbClr val="FFFFFF"/>
    <a:srgbClr val="9DD2E4"/>
    <a:srgbClr val="A6B727"/>
    <a:srgbClr val="353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87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835" y="62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B589B-4F23-47EB-B5E1-BBBAB82BB24D}" type="datetimeFigureOut">
              <a:rPr lang="zh-TW" altLang="en-US" smtClean="0"/>
              <a:t>2024/10/7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A2B0C-9BD5-4102-8714-2552700483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4932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AFCC9D-9974-47CF-B401-B727B2B90270}" type="datetimeFigureOut">
              <a:rPr lang="zh-TW" altLang="en-US" smtClean="0"/>
              <a:t>2024/10/7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6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2024/10/7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0921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2024/10/7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057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2024/10/7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909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2024/10/7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06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2024/10/7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0228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2024/10/7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3874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2024/10/7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489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2024/10/7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217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2024/10/7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3838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CC9D-9974-47CF-B401-B727B2B90270}" type="datetimeFigureOut">
              <a:rPr lang="zh-TW" altLang="en-US" smtClean="0"/>
              <a:t>2024/10/7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4761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CAFCC9D-9974-47CF-B401-B727B2B90270}" type="datetimeFigureOut">
              <a:rPr lang="zh-TW" altLang="en-US" smtClean="0"/>
              <a:t>2024/10/7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65736C9-FB2E-42FE-B15F-609CD0F2421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01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ucan.moe.edu.tw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ucan.moe.edu.tw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UCAN</a:t>
            </a:r>
            <a:br>
              <a:rPr lang="en-US" altLang="zh-TW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大專校院就業職能平台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09530" y="3869633"/>
            <a:ext cx="8767860" cy="2259999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職業興趣探索</a:t>
            </a: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職場共通職能</a:t>
            </a: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專業職能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方式一</a:t>
            </a:r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手機施測</a:t>
            </a: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2024.09</a:t>
            </a:r>
          </a:p>
        </p:txBody>
      </p:sp>
      <p:sp>
        <p:nvSpPr>
          <p:cNvPr id="4" name="文字方塊 3">
            <a:hlinkClick r:id="rId2"/>
          </p:cNvPr>
          <p:cNvSpPr txBox="1"/>
          <p:nvPr/>
        </p:nvSpPr>
        <p:spPr>
          <a:xfrm>
            <a:off x="538385" y="6067267"/>
            <a:ext cx="7827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網站連結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https://ucan.moe.edu.tw/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8" name="Picture 4" descr="南開科技大學研究發展暨產學合作處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444" y="1007333"/>
            <a:ext cx="2809815" cy="178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189" y="5923565"/>
            <a:ext cx="2616611" cy="71864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817EBC8-51C6-54E1-3FFF-C4AAB06C2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354" y="3911465"/>
            <a:ext cx="1909090" cy="190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09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8186859" y="2902212"/>
            <a:ext cx="3070071" cy="25365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施測項目：職業興趣探索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確認基本資料是否正確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點選確定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請閱讀診斷同意書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勾選我已閱讀診斷同意書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點選開始職業興趣探索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3D82204-7DC9-E117-1A20-CE2DCE5B6B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02"/>
          <a:stretch/>
        </p:blipFill>
        <p:spPr>
          <a:xfrm>
            <a:off x="447878" y="315310"/>
            <a:ext cx="3624465" cy="622737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82BAD31-8675-DABB-B6F5-0F214C5716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94"/>
          <a:stretch/>
        </p:blipFill>
        <p:spPr>
          <a:xfrm>
            <a:off x="4149232" y="315310"/>
            <a:ext cx="3624465" cy="622145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68DFCEFE-7A51-4D7F-9A9F-883C2356ED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47" y="4400944"/>
            <a:ext cx="268206" cy="268206"/>
          </a:xfrm>
          <a:prstGeom prst="rect">
            <a:avLst/>
          </a:prstGeom>
        </p:spPr>
      </p:pic>
      <p:sp>
        <p:nvSpPr>
          <p:cNvPr id="10" name="矩形 7">
            <a:extLst>
              <a:ext uri="{FF2B5EF4-FFF2-40B4-BE49-F238E27FC236}">
                <a16:creationId xmlns:a16="http://schemas.microsoft.com/office/drawing/2014/main" id="{F8B3A39B-46AC-B05A-471E-368FF7B5088F}"/>
              </a:ext>
            </a:extLst>
          </p:cNvPr>
          <p:cNvSpPr/>
          <p:nvPr/>
        </p:nvSpPr>
        <p:spPr>
          <a:xfrm>
            <a:off x="4926261" y="4849666"/>
            <a:ext cx="2086241" cy="460353"/>
          </a:xfrm>
          <a:custGeom>
            <a:avLst/>
            <a:gdLst>
              <a:gd name="connsiteX0" fmla="*/ 0 w 914399"/>
              <a:gd name="connsiteY0" fmla="*/ 0 h 466928"/>
              <a:gd name="connsiteX1" fmla="*/ 448056 w 914399"/>
              <a:gd name="connsiteY1" fmla="*/ 0 h 466928"/>
              <a:gd name="connsiteX2" fmla="*/ 914399 w 914399"/>
              <a:gd name="connsiteY2" fmla="*/ 0 h 466928"/>
              <a:gd name="connsiteX3" fmla="*/ 914399 w 914399"/>
              <a:gd name="connsiteY3" fmla="*/ 466928 h 466928"/>
              <a:gd name="connsiteX4" fmla="*/ 438912 w 914399"/>
              <a:gd name="connsiteY4" fmla="*/ 466928 h 466928"/>
              <a:gd name="connsiteX5" fmla="*/ 0 w 914399"/>
              <a:gd name="connsiteY5" fmla="*/ 466928 h 466928"/>
              <a:gd name="connsiteX6" fmla="*/ 0 w 914399"/>
              <a:gd name="connsiteY6" fmla="*/ 0 h 4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" h="466928" extrusionOk="0">
                <a:moveTo>
                  <a:pt x="0" y="0"/>
                </a:moveTo>
                <a:cubicBezTo>
                  <a:pt x="157544" y="-17206"/>
                  <a:pt x="294163" y="15939"/>
                  <a:pt x="448056" y="0"/>
                </a:cubicBezTo>
                <a:cubicBezTo>
                  <a:pt x="601949" y="-15939"/>
                  <a:pt x="682594" y="-11627"/>
                  <a:pt x="914399" y="0"/>
                </a:cubicBezTo>
                <a:cubicBezTo>
                  <a:pt x="924759" y="196331"/>
                  <a:pt x="926014" y="265894"/>
                  <a:pt x="914399" y="466928"/>
                </a:cubicBezTo>
                <a:cubicBezTo>
                  <a:pt x="723722" y="489037"/>
                  <a:pt x="550520" y="488409"/>
                  <a:pt x="438912" y="466928"/>
                </a:cubicBezTo>
                <a:cubicBezTo>
                  <a:pt x="327304" y="445447"/>
                  <a:pt x="121335" y="461996"/>
                  <a:pt x="0" y="466928"/>
                </a:cubicBezTo>
                <a:cubicBezTo>
                  <a:pt x="6582" y="279643"/>
                  <a:pt x="965" y="102995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2" name="矩形 7">
            <a:extLst>
              <a:ext uri="{FF2B5EF4-FFF2-40B4-BE49-F238E27FC236}">
                <a16:creationId xmlns:a16="http://schemas.microsoft.com/office/drawing/2014/main" id="{82612165-1ED3-E6C7-AE27-BBBAF181DCB8}"/>
              </a:ext>
            </a:extLst>
          </p:cNvPr>
          <p:cNvSpPr/>
          <p:nvPr/>
        </p:nvSpPr>
        <p:spPr>
          <a:xfrm>
            <a:off x="2673832" y="4167480"/>
            <a:ext cx="599089" cy="466928"/>
          </a:xfrm>
          <a:custGeom>
            <a:avLst/>
            <a:gdLst>
              <a:gd name="connsiteX0" fmla="*/ 0 w 914399"/>
              <a:gd name="connsiteY0" fmla="*/ 0 h 466928"/>
              <a:gd name="connsiteX1" fmla="*/ 448056 w 914399"/>
              <a:gd name="connsiteY1" fmla="*/ 0 h 466928"/>
              <a:gd name="connsiteX2" fmla="*/ 914399 w 914399"/>
              <a:gd name="connsiteY2" fmla="*/ 0 h 466928"/>
              <a:gd name="connsiteX3" fmla="*/ 914399 w 914399"/>
              <a:gd name="connsiteY3" fmla="*/ 466928 h 466928"/>
              <a:gd name="connsiteX4" fmla="*/ 438912 w 914399"/>
              <a:gd name="connsiteY4" fmla="*/ 466928 h 466928"/>
              <a:gd name="connsiteX5" fmla="*/ 0 w 914399"/>
              <a:gd name="connsiteY5" fmla="*/ 466928 h 466928"/>
              <a:gd name="connsiteX6" fmla="*/ 0 w 914399"/>
              <a:gd name="connsiteY6" fmla="*/ 0 h 4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" h="466928" extrusionOk="0">
                <a:moveTo>
                  <a:pt x="0" y="0"/>
                </a:moveTo>
                <a:cubicBezTo>
                  <a:pt x="157544" y="-17206"/>
                  <a:pt x="294163" y="15939"/>
                  <a:pt x="448056" y="0"/>
                </a:cubicBezTo>
                <a:cubicBezTo>
                  <a:pt x="601949" y="-15939"/>
                  <a:pt x="682594" y="-11627"/>
                  <a:pt x="914399" y="0"/>
                </a:cubicBezTo>
                <a:cubicBezTo>
                  <a:pt x="924759" y="196331"/>
                  <a:pt x="926014" y="265894"/>
                  <a:pt x="914399" y="466928"/>
                </a:cubicBezTo>
                <a:cubicBezTo>
                  <a:pt x="723722" y="489037"/>
                  <a:pt x="550520" y="488409"/>
                  <a:pt x="438912" y="466928"/>
                </a:cubicBezTo>
                <a:cubicBezTo>
                  <a:pt x="327304" y="445447"/>
                  <a:pt x="121335" y="461996"/>
                  <a:pt x="0" y="466928"/>
                </a:cubicBezTo>
                <a:cubicBezTo>
                  <a:pt x="6582" y="279643"/>
                  <a:pt x="965" y="102995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6C0C263-0838-170D-B71F-0CAA537FD233}"/>
              </a:ext>
            </a:extLst>
          </p:cNvPr>
          <p:cNvSpPr/>
          <p:nvPr/>
        </p:nvSpPr>
        <p:spPr>
          <a:xfrm>
            <a:off x="681070" y="1658532"/>
            <a:ext cx="478889" cy="2585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F258C53-F799-6C3B-DECC-0A7010888A98}"/>
              </a:ext>
            </a:extLst>
          </p:cNvPr>
          <p:cNvSpPr/>
          <p:nvPr/>
        </p:nvSpPr>
        <p:spPr>
          <a:xfrm>
            <a:off x="1658532" y="2125191"/>
            <a:ext cx="478889" cy="2585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44839E8-78D5-C6E0-CC44-6AFEC49EC94C}"/>
              </a:ext>
            </a:extLst>
          </p:cNvPr>
          <p:cNvSpPr/>
          <p:nvPr/>
        </p:nvSpPr>
        <p:spPr>
          <a:xfrm>
            <a:off x="1336916" y="2818873"/>
            <a:ext cx="1261241" cy="2585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0767DFE-2A57-6B63-A501-B53B1A08C5AB}"/>
              </a:ext>
            </a:extLst>
          </p:cNvPr>
          <p:cNvSpPr/>
          <p:nvPr/>
        </p:nvSpPr>
        <p:spPr>
          <a:xfrm>
            <a:off x="1336915" y="3077429"/>
            <a:ext cx="1261241" cy="2585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6336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8645360" y="5444724"/>
            <a:ext cx="1569660" cy="4569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點選開始測驗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3A51536-4B60-AD09-7182-08BB49751F7C}"/>
              </a:ext>
            </a:extLst>
          </p:cNvPr>
          <p:cNvSpPr/>
          <p:nvPr/>
        </p:nvSpPr>
        <p:spPr>
          <a:xfrm>
            <a:off x="2492347" y="5567320"/>
            <a:ext cx="1003412" cy="427708"/>
          </a:xfr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A9F7DDF-217D-FFE4-B3F7-01047130A4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27"/>
          <a:stretch/>
        </p:blipFill>
        <p:spPr>
          <a:xfrm>
            <a:off x="4325527" y="466660"/>
            <a:ext cx="3540946" cy="6101254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D77043A-2A95-E789-8872-5FBFFEF70D3C}"/>
              </a:ext>
            </a:extLst>
          </p:cNvPr>
          <p:cNvSpPr/>
          <p:nvPr/>
        </p:nvSpPr>
        <p:spPr>
          <a:xfrm>
            <a:off x="4394953" y="5268337"/>
            <a:ext cx="1360296" cy="4569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225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/>
        </p:nvSpPr>
        <p:spPr>
          <a:xfrm>
            <a:off x="9751249" y="3404608"/>
            <a:ext cx="2262158" cy="5078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請依照題目進行測驗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B8C9CA1-5A87-FB69-2344-24987072DCE2}"/>
              </a:ext>
            </a:extLst>
          </p:cNvPr>
          <p:cNvSpPr/>
          <p:nvPr/>
        </p:nvSpPr>
        <p:spPr>
          <a:xfrm>
            <a:off x="2028617" y="2545492"/>
            <a:ext cx="2358032" cy="691978"/>
          </a:xfr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027FF96-8FB0-88F2-605D-CF11E8A9B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43"/>
          <a:stretch/>
        </p:blipFill>
        <p:spPr>
          <a:xfrm>
            <a:off x="1084416" y="100899"/>
            <a:ext cx="3855697" cy="665620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477A162-1E4B-788E-4599-A445C57462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43"/>
          <a:stretch/>
        </p:blipFill>
        <p:spPr>
          <a:xfrm>
            <a:off x="5643804" y="100899"/>
            <a:ext cx="3855697" cy="665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4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326DB2AC-62AF-DB7B-29B8-CE18667B8DF5}"/>
              </a:ext>
            </a:extLst>
          </p:cNvPr>
          <p:cNvSpPr/>
          <p:nvPr/>
        </p:nvSpPr>
        <p:spPr>
          <a:xfrm>
            <a:off x="7650941" y="2335427"/>
            <a:ext cx="2358032" cy="691978"/>
          </a:xfr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4304590-AC9D-78AF-6864-E94D8CA574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11"/>
          <a:stretch/>
        </p:blipFill>
        <p:spPr>
          <a:xfrm>
            <a:off x="4010495" y="75673"/>
            <a:ext cx="3855697" cy="6630977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D052A9C-B62D-D29B-ABFB-09EFABDB4542}"/>
              </a:ext>
            </a:extLst>
          </p:cNvPr>
          <p:cNvSpPr/>
          <p:nvPr/>
        </p:nvSpPr>
        <p:spPr>
          <a:xfrm>
            <a:off x="6154856" y="1667490"/>
            <a:ext cx="1299080" cy="4569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80E58DC-E6E4-2EE0-ED80-9951C72FF4AF}"/>
              </a:ext>
            </a:extLst>
          </p:cNvPr>
          <p:cNvSpPr/>
          <p:nvPr/>
        </p:nvSpPr>
        <p:spPr>
          <a:xfrm>
            <a:off x="6375575" y="3086388"/>
            <a:ext cx="662151" cy="4569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714D2FD-305D-6A21-88D3-4A9FC8A7625B}"/>
              </a:ext>
            </a:extLst>
          </p:cNvPr>
          <p:cNvSpPr txBox="1"/>
          <p:nvPr/>
        </p:nvSpPr>
        <p:spPr>
          <a:xfrm>
            <a:off x="7275588" y="1293243"/>
            <a:ext cx="1107996" cy="459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請按確認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570890" y="3362415"/>
            <a:ext cx="1107996" cy="459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請按確認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947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職場共通職能</a:t>
            </a:r>
            <a:br>
              <a:rPr lang="en-US" altLang="zh-TW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施測步驟</a:t>
            </a:r>
            <a:endParaRPr lang="zh-TW" alt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0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8810955" y="3159773"/>
            <a:ext cx="3185487" cy="8745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施測項目：職場共通職能診斷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請點選職場共通職能診斷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8E518E2-E952-7B5F-9B41-BD1EF022B9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02"/>
          <a:stretch/>
        </p:blipFill>
        <p:spPr>
          <a:xfrm>
            <a:off x="1093255" y="116665"/>
            <a:ext cx="3855697" cy="6624671"/>
          </a:xfrm>
          <a:prstGeom prst="rect">
            <a:avLst/>
          </a:prstGeom>
        </p:spPr>
      </p:pic>
      <p:sp>
        <p:nvSpPr>
          <p:cNvPr id="5" name="矩形 7">
            <a:extLst>
              <a:ext uri="{FF2B5EF4-FFF2-40B4-BE49-F238E27FC236}">
                <a16:creationId xmlns:a16="http://schemas.microsoft.com/office/drawing/2014/main" id="{282E5D06-565A-99EA-3E1A-CDF4BCB144CF}"/>
              </a:ext>
            </a:extLst>
          </p:cNvPr>
          <p:cNvSpPr/>
          <p:nvPr/>
        </p:nvSpPr>
        <p:spPr>
          <a:xfrm>
            <a:off x="1480468" y="1983369"/>
            <a:ext cx="3468484" cy="466928"/>
          </a:xfrm>
          <a:custGeom>
            <a:avLst/>
            <a:gdLst>
              <a:gd name="connsiteX0" fmla="*/ 0 w 914399"/>
              <a:gd name="connsiteY0" fmla="*/ 0 h 466928"/>
              <a:gd name="connsiteX1" fmla="*/ 448056 w 914399"/>
              <a:gd name="connsiteY1" fmla="*/ 0 h 466928"/>
              <a:gd name="connsiteX2" fmla="*/ 914399 w 914399"/>
              <a:gd name="connsiteY2" fmla="*/ 0 h 466928"/>
              <a:gd name="connsiteX3" fmla="*/ 914399 w 914399"/>
              <a:gd name="connsiteY3" fmla="*/ 466928 h 466928"/>
              <a:gd name="connsiteX4" fmla="*/ 438912 w 914399"/>
              <a:gd name="connsiteY4" fmla="*/ 466928 h 466928"/>
              <a:gd name="connsiteX5" fmla="*/ 0 w 914399"/>
              <a:gd name="connsiteY5" fmla="*/ 466928 h 466928"/>
              <a:gd name="connsiteX6" fmla="*/ 0 w 914399"/>
              <a:gd name="connsiteY6" fmla="*/ 0 h 4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" h="466928" extrusionOk="0">
                <a:moveTo>
                  <a:pt x="0" y="0"/>
                </a:moveTo>
                <a:cubicBezTo>
                  <a:pt x="157544" y="-17206"/>
                  <a:pt x="294163" y="15939"/>
                  <a:pt x="448056" y="0"/>
                </a:cubicBezTo>
                <a:cubicBezTo>
                  <a:pt x="601949" y="-15939"/>
                  <a:pt x="682594" y="-11627"/>
                  <a:pt x="914399" y="0"/>
                </a:cubicBezTo>
                <a:cubicBezTo>
                  <a:pt x="924759" y="196331"/>
                  <a:pt x="926014" y="265894"/>
                  <a:pt x="914399" y="466928"/>
                </a:cubicBezTo>
                <a:cubicBezTo>
                  <a:pt x="723722" y="489037"/>
                  <a:pt x="550520" y="488409"/>
                  <a:pt x="438912" y="466928"/>
                </a:cubicBezTo>
                <a:cubicBezTo>
                  <a:pt x="327304" y="445447"/>
                  <a:pt x="121335" y="461996"/>
                  <a:pt x="0" y="466928"/>
                </a:cubicBezTo>
                <a:cubicBezTo>
                  <a:pt x="6582" y="279643"/>
                  <a:pt x="965" y="102995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5F4EFFD-1155-A35A-10AF-CA80A6F7C6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02"/>
          <a:stretch/>
        </p:blipFill>
        <p:spPr>
          <a:xfrm>
            <a:off x="4948952" y="116665"/>
            <a:ext cx="3855697" cy="6624672"/>
          </a:xfrm>
          <a:prstGeom prst="rect">
            <a:avLst/>
          </a:prstGeom>
        </p:spPr>
      </p:pic>
      <p:sp>
        <p:nvSpPr>
          <p:cNvPr id="11" name="矩形 7">
            <a:extLst>
              <a:ext uri="{FF2B5EF4-FFF2-40B4-BE49-F238E27FC236}">
                <a16:creationId xmlns:a16="http://schemas.microsoft.com/office/drawing/2014/main" id="{A6B088C6-AF50-4D00-7020-C45E70BC66CD}"/>
              </a:ext>
            </a:extLst>
          </p:cNvPr>
          <p:cNvSpPr/>
          <p:nvPr/>
        </p:nvSpPr>
        <p:spPr>
          <a:xfrm>
            <a:off x="5339318" y="3068036"/>
            <a:ext cx="3468484" cy="466928"/>
          </a:xfrm>
          <a:custGeom>
            <a:avLst/>
            <a:gdLst>
              <a:gd name="connsiteX0" fmla="*/ 0 w 914399"/>
              <a:gd name="connsiteY0" fmla="*/ 0 h 466928"/>
              <a:gd name="connsiteX1" fmla="*/ 448056 w 914399"/>
              <a:gd name="connsiteY1" fmla="*/ 0 h 466928"/>
              <a:gd name="connsiteX2" fmla="*/ 914399 w 914399"/>
              <a:gd name="connsiteY2" fmla="*/ 0 h 466928"/>
              <a:gd name="connsiteX3" fmla="*/ 914399 w 914399"/>
              <a:gd name="connsiteY3" fmla="*/ 466928 h 466928"/>
              <a:gd name="connsiteX4" fmla="*/ 438912 w 914399"/>
              <a:gd name="connsiteY4" fmla="*/ 466928 h 466928"/>
              <a:gd name="connsiteX5" fmla="*/ 0 w 914399"/>
              <a:gd name="connsiteY5" fmla="*/ 466928 h 466928"/>
              <a:gd name="connsiteX6" fmla="*/ 0 w 914399"/>
              <a:gd name="connsiteY6" fmla="*/ 0 h 4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" h="466928" extrusionOk="0">
                <a:moveTo>
                  <a:pt x="0" y="0"/>
                </a:moveTo>
                <a:cubicBezTo>
                  <a:pt x="157544" y="-17206"/>
                  <a:pt x="294163" y="15939"/>
                  <a:pt x="448056" y="0"/>
                </a:cubicBezTo>
                <a:cubicBezTo>
                  <a:pt x="601949" y="-15939"/>
                  <a:pt x="682594" y="-11627"/>
                  <a:pt x="914399" y="0"/>
                </a:cubicBezTo>
                <a:cubicBezTo>
                  <a:pt x="924759" y="196331"/>
                  <a:pt x="926014" y="265894"/>
                  <a:pt x="914399" y="466928"/>
                </a:cubicBezTo>
                <a:cubicBezTo>
                  <a:pt x="723722" y="489037"/>
                  <a:pt x="550520" y="488409"/>
                  <a:pt x="438912" y="466928"/>
                </a:cubicBezTo>
                <a:cubicBezTo>
                  <a:pt x="327304" y="445447"/>
                  <a:pt x="121335" y="461996"/>
                  <a:pt x="0" y="466928"/>
                </a:cubicBezTo>
                <a:cubicBezTo>
                  <a:pt x="6582" y="279643"/>
                  <a:pt x="965" y="102995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79377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5AF4B90D-7014-2B70-4E41-54DA90D01C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43"/>
          <a:stretch/>
        </p:blipFill>
        <p:spPr>
          <a:xfrm>
            <a:off x="182629" y="100899"/>
            <a:ext cx="3855697" cy="6656201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BDFB5C21-41F2-E6D6-F038-0ED2F98C51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43"/>
          <a:stretch/>
        </p:blipFill>
        <p:spPr>
          <a:xfrm>
            <a:off x="4082471" y="100898"/>
            <a:ext cx="3855697" cy="6656202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06DFAADB-448B-498D-1D23-682B29C1123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943"/>
          <a:stretch/>
        </p:blipFill>
        <p:spPr>
          <a:xfrm>
            <a:off x="8109530" y="100898"/>
            <a:ext cx="3855697" cy="6656202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ECB660C8-A585-BD80-3486-88203E6842C2}"/>
              </a:ext>
            </a:extLst>
          </p:cNvPr>
          <p:cNvSpPr txBox="1"/>
          <p:nvPr/>
        </p:nvSpPr>
        <p:spPr>
          <a:xfrm>
            <a:off x="8277191" y="5368090"/>
            <a:ext cx="3300904" cy="12900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請閱讀診斷同意書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勾選我已閱讀診斷同意書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點選開始職場共通職能診斷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矩形 7">
            <a:extLst>
              <a:ext uri="{FF2B5EF4-FFF2-40B4-BE49-F238E27FC236}">
                <a16:creationId xmlns:a16="http://schemas.microsoft.com/office/drawing/2014/main" id="{E0979273-B426-6095-0E2C-F40CED84C8B3}"/>
              </a:ext>
            </a:extLst>
          </p:cNvPr>
          <p:cNvSpPr/>
          <p:nvPr/>
        </p:nvSpPr>
        <p:spPr>
          <a:xfrm>
            <a:off x="990074" y="5007391"/>
            <a:ext cx="2131498" cy="466928"/>
          </a:xfrm>
          <a:custGeom>
            <a:avLst/>
            <a:gdLst>
              <a:gd name="connsiteX0" fmla="*/ 0 w 914399"/>
              <a:gd name="connsiteY0" fmla="*/ 0 h 466928"/>
              <a:gd name="connsiteX1" fmla="*/ 448056 w 914399"/>
              <a:gd name="connsiteY1" fmla="*/ 0 h 466928"/>
              <a:gd name="connsiteX2" fmla="*/ 914399 w 914399"/>
              <a:gd name="connsiteY2" fmla="*/ 0 h 466928"/>
              <a:gd name="connsiteX3" fmla="*/ 914399 w 914399"/>
              <a:gd name="connsiteY3" fmla="*/ 466928 h 466928"/>
              <a:gd name="connsiteX4" fmla="*/ 438912 w 914399"/>
              <a:gd name="connsiteY4" fmla="*/ 466928 h 466928"/>
              <a:gd name="connsiteX5" fmla="*/ 0 w 914399"/>
              <a:gd name="connsiteY5" fmla="*/ 466928 h 466928"/>
              <a:gd name="connsiteX6" fmla="*/ 0 w 914399"/>
              <a:gd name="connsiteY6" fmla="*/ 0 h 4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" h="466928" extrusionOk="0">
                <a:moveTo>
                  <a:pt x="0" y="0"/>
                </a:moveTo>
                <a:cubicBezTo>
                  <a:pt x="157544" y="-17206"/>
                  <a:pt x="294163" y="15939"/>
                  <a:pt x="448056" y="0"/>
                </a:cubicBezTo>
                <a:cubicBezTo>
                  <a:pt x="601949" y="-15939"/>
                  <a:pt x="682594" y="-11627"/>
                  <a:pt x="914399" y="0"/>
                </a:cubicBezTo>
                <a:cubicBezTo>
                  <a:pt x="924759" y="196331"/>
                  <a:pt x="926014" y="265894"/>
                  <a:pt x="914399" y="466928"/>
                </a:cubicBezTo>
                <a:cubicBezTo>
                  <a:pt x="723722" y="489037"/>
                  <a:pt x="550520" y="488409"/>
                  <a:pt x="438912" y="466928"/>
                </a:cubicBezTo>
                <a:cubicBezTo>
                  <a:pt x="327304" y="445447"/>
                  <a:pt x="121335" y="461996"/>
                  <a:pt x="0" y="466928"/>
                </a:cubicBezTo>
                <a:cubicBezTo>
                  <a:pt x="6582" y="279643"/>
                  <a:pt x="965" y="102995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1" name="矩形 7">
            <a:extLst>
              <a:ext uri="{FF2B5EF4-FFF2-40B4-BE49-F238E27FC236}">
                <a16:creationId xmlns:a16="http://schemas.microsoft.com/office/drawing/2014/main" id="{E7898F48-0ACA-89CA-9012-681668B63C4B}"/>
              </a:ext>
            </a:extLst>
          </p:cNvPr>
          <p:cNvSpPr/>
          <p:nvPr/>
        </p:nvSpPr>
        <p:spPr>
          <a:xfrm>
            <a:off x="5839548" y="4773927"/>
            <a:ext cx="813500" cy="466928"/>
          </a:xfrm>
          <a:custGeom>
            <a:avLst/>
            <a:gdLst>
              <a:gd name="connsiteX0" fmla="*/ 0 w 914399"/>
              <a:gd name="connsiteY0" fmla="*/ 0 h 466928"/>
              <a:gd name="connsiteX1" fmla="*/ 448056 w 914399"/>
              <a:gd name="connsiteY1" fmla="*/ 0 h 466928"/>
              <a:gd name="connsiteX2" fmla="*/ 914399 w 914399"/>
              <a:gd name="connsiteY2" fmla="*/ 0 h 466928"/>
              <a:gd name="connsiteX3" fmla="*/ 914399 w 914399"/>
              <a:gd name="connsiteY3" fmla="*/ 466928 h 466928"/>
              <a:gd name="connsiteX4" fmla="*/ 438912 w 914399"/>
              <a:gd name="connsiteY4" fmla="*/ 466928 h 466928"/>
              <a:gd name="connsiteX5" fmla="*/ 0 w 914399"/>
              <a:gd name="connsiteY5" fmla="*/ 466928 h 466928"/>
              <a:gd name="connsiteX6" fmla="*/ 0 w 914399"/>
              <a:gd name="connsiteY6" fmla="*/ 0 h 4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" h="466928" extrusionOk="0">
                <a:moveTo>
                  <a:pt x="0" y="0"/>
                </a:moveTo>
                <a:cubicBezTo>
                  <a:pt x="157544" y="-17206"/>
                  <a:pt x="294163" y="15939"/>
                  <a:pt x="448056" y="0"/>
                </a:cubicBezTo>
                <a:cubicBezTo>
                  <a:pt x="601949" y="-15939"/>
                  <a:pt x="682594" y="-11627"/>
                  <a:pt x="914399" y="0"/>
                </a:cubicBezTo>
                <a:cubicBezTo>
                  <a:pt x="924759" y="196331"/>
                  <a:pt x="926014" y="265894"/>
                  <a:pt x="914399" y="466928"/>
                </a:cubicBezTo>
                <a:cubicBezTo>
                  <a:pt x="723722" y="489037"/>
                  <a:pt x="550520" y="488409"/>
                  <a:pt x="438912" y="466928"/>
                </a:cubicBezTo>
                <a:cubicBezTo>
                  <a:pt x="327304" y="445447"/>
                  <a:pt x="121335" y="461996"/>
                  <a:pt x="0" y="466928"/>
                </a:cubicBezTo>
                <a:cubicBezTo>
                  <a:pt x="6582" y="279643"/>
                  <a:pt x="965" y="102995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3" name="矩形 7">
            <a:extLst>
              <a:ext uri="{FF2B5EF4-FFF2-40B4-BE49-F238E27FC236}">
                <a16:creationId xmlns:a16="http://schemas.microsoft.com/office/drawing/2014/main" id="{5358FA97-B940-A2CB-AF0A-4ADCFCCA8EBF}"/>
              </a:ext>
            </a:extLst>
          </p:cNvPr>
          <p:cNvSpPr/>
          <p:nvPr/>
        </p:nvSpPr>
        <p:spPr>
          <a:xfrm>
            <a:off x="8229599" y="4597353"/>
            <a:ext cx="1465645" cy="466928"/>
          </a:xfrm>
          <a:custGeom>
            <a:avLst/>
            <a:gdLst>
              <a:gd name="connsiteX0" fmla="*/ 0 w 914399"/>
              <a:gd name="connsiteY0" fmla="*/ 0 h 466928"/>
              <a:gd name="connsiteX1" fmla="*/ 448056 w 914399"/>
              <a:gd name="connsiteY1" fmla="*/ 0 h 466928"/>
              <a:gd name="connsiteX2" fmla="*/ 914399 w 914399"/>
              <a:gd name="connsiteY2" fmla="*/ 0 h 466928"/>
              <a:gd name="connsiteX3" fmla="*/ 914399 w 914399"/>
              <a:gd name="connsiteY3" fmla="*/ 466928 h 466928"/>
              <a:gd name="connsiteX4" fmla="*/ 438912 w 914399"/>
              <a:gd name="connsiteY4" fmla="*/ 466928 h 466928"/>
              <a:gd name="connsiteX5" fmla="*/ 0 w 914399"/>
              <a:gd name="connsiteY5" fmla="*/ 466928 h 466928"/>
              <a:gd name="connsiteX6" fmla="*/ 0 w 914399"/>
              <a:gd name="connsiteY6" fmla="*/ 0 h 4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" h="466928" extrusionOk="0">
                <a:moveTo>
                  <a:pt x="0" y="0"/>
                </a:moveTo>
                <a:cubicBezTo>
                  <a:pt x="157544" y="-17206"/>
                  <a:pt x="294163" y="15939"/>
                  <a:pt x="448056" y="0"/>
                </a:cubicBezTo>
                <a:cubicBezTo>
                  <a:pt x="601949" y="-15939"/>
                  <a:pt x="682594" y="-11627"/>
                  <a:pt x="914399" y="0"/>
                </a:cubicBezTo>
                <a:cubicBezTo>
                  <a:pt x="924759" y="196331"/>
                  <a:pt x="926014" y="265894"/>
                  <a:pt x="914399" y="466928"/>
                </a:cubicBezTo>
                <a:cubicBezTo>
                  <a:pt x="723722" y="489037"/>
                  <a:pt x="550520" y="488409"/>
                  <a:pt x="438912" y="466928"/>
                </a:cubicBezTo>
                <a:cubicBezTo>
                  <a:pt x="327304" y="445447"/>
                  <a:pt x="121335" y="461996"/>
                  <a:pt x="0" y="466928"/>
                </a:cubicBezTo>
                <a:cubicBezTo>
                  <a:pt x="6582" y="279643"/>
                  <a:pt x="965" y="102995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31" name="圖片 30">
            <a:extLst>
              <a:ext uri="{FF2B5EF4-FFF2-40B4-BE49-F238E27FC236}">
                <a16:creationId xmlns:a16="http://schemas.microsoft.com/office/drawing/2014/main" id="{7AC9ECE1-042D-4CBA-BEA8-215328233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587" y="4236186"/>
            <a:ext cx="722333" cy="72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7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5F86E2F-66A2-6AC7-353D-181E662074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27"/>
          <a:stretch/>
        </p:blipFill>
        <p:spPr>
          <a:xfrm>
            <a:off x="4311217" y="353716"/>
            <a:ext cx="3569565" cy="6150567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189CF9D1-CC80-20FD-6F6E-6D4BD95041CE}"/>
              </a:ext>
            </a:extLst>
          </p:cNvPr>
          <p:cNvSpPr txBox="1"/>
          <p:nvPr/>
        </p:nvSpPr>
        <p:spPr>
          <a:xfrm>
            <a:off x="8752971" y="2036485"/>
            <a:ext cx="2262158" cy="8724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請依照題目進行測驗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須按照題目順序作答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C733B5A3-3367-4096-358B-2EB3AD02DC86}"/>
              </a:ext>
            </a:extLst>
          </p:cNvPr>
          <p:cNvSpPr/>
          <p:nvPr/>
        </p:nvSpPr>
        <p:spPr>
          <a:xfrm>
            <a:off x="5118536" y="4698252"/>
            <a:ext cx="1954925" cy="466928"/>
          </a:xfrm>
          <a:custGeom>
            <a:avLst/>
            <a:gdLst>
              <a:gd name="connsiteX0" fmla="*/ 0 w 914399"/>
              <a:gd name="connsiteY0" fmla="*/ 0 h 466928"/>
              <a:gd name="connsiteX1" fmla="*/ 448056 w 914399"/>
              <a:gd name="connsiteY1" fmla="*/ 0 h 466928"/>
              <a:gd name="connsiteX2" fmla="*/ 914399 w 914399"/>
              <a:gd name="connsiteY2" fmla="*/ 0 h 466928"/>
              <a:gd name="connsiteX3" fmla="*/ 914399 w 914399"/>
              <a:gd name="connsiteY3" fmla="*/ 466928 h 466928"/>
              <a:gd name="connsiteX4" fmla="*/ 438912 w 914399"/>
              <a:gd name="connsiteY4" fmla="*/ 466928 h 466928"/>
              <a:gd name="connsiteX5" fmla="*/ 0 w 914399"/>
              <a:gd name="connsiteY5" fmla="*/ 466928 h 466928"/>
              <a:gd name="connsiteX6" fmla="*/ 0 w 914399"/>
              <a:gd name="connsiteY6" fmla="*/ 0 h 4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" h="466928" extrusionOk="0">
                <a:moveTo>
                  <a:pt x="0" y="0"/>
                </a:moveTo>
                <a:cubicBezTo>
                  <a:pt x="157544" y="-17206"/>
                  <a:pt x="294163" y="15939"/>
                  <a:pt x="448056" y="0"/>
                </a:cubicBezTo>
                <a:cubicBezTo>
                  <a:pt x="601949" y="-15939"/>
                  <a:pt x="682594" y="-11627"/>
                  <a:pt x="914399" y="0"/>
                </a:cubicBezTo>
                <a:cubicBezTo>
                  <a:pt x="924759" y="196331"/>
                  <a:pt x="926014" y="265894"/>
                  <a:pt x="914399" y="466928"/>
                </a:cubicBezTo>
                <a:cubicBezTo>
                  <a:pt x="723722" y="489037"/>
                  <a:pt x="550520" y="488409"/>
                  <a:pt x="438912" y="466928"/>
                </a:cubicBezTo>
                <a:cubicBezTo>
                  <a:pt x="327304" y="445447"/>
                  <a:pt x="121335" y="461996"/>
                  <a:pt x="0" y="466928"/>
                </a:cubicBezTo>
                <a:cubicBezTo>
                  <a:pt x="6582" y="279643"/>
                  <a:pt x="965" y="102995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E3202248-B626-FC61-432E-AB6D450076D9}"/>
              </a:ext>
            </a:extLst>
          </p:cNvPr>
          <p:cNvSpPr txBox="1"/>
          <p:nvPr/>
        </p:nvSpPr>
        <p:spPr>
          <a:xfrm>
            <a:off x="8099268" y="3327508"/>
            <a:ext cx="3569565" cy="12900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診斷測驗完成後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填寫專業職能養成之教學能量回饋問卷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32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專業職能</a:t>
            </a:r>
            <a:br>
              <a:rPr lang="en-US" altLang="zh-TW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施測步驟</a:t>
            </a:r>
            <a:endParaRPr lang="zh-TW" alt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1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9019059" y="3159773"/>
            <a:ext cx="2723823" cy="8745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施測項目：專業職能診斷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請點選專業職能診斷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8E518E2-E952-7B5F-9B41-BD1EF022B9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02"/>
          <a:stretch/>
        </p:blipFill>
        <p:spPr>
          <a:xfrm>
            <a:off x="1093255" y="116665"/>
            <a:ext cx="3855697" cy="6624671"/>
          </a:xfrm>
          <a:prstGeom prst="rect">
            <a:avLst/>
          </a:prstGeom>
        </p:spPr>
      </p:pic>
      <p:sp>
        <p:nvSpPr>
          <p:cNvPr id="5" name="矩形 7">
            <a:extLst>
              <a:ext uri="{FF2B5EF4-FFF2-40B4-BE49-F238E27FC236}">
                <a16:creationId xmlns:a16="http://schemas.microsoft.com/office/drawing/2014/main" id="{282E5D06-565A-99EA-3E1A-CDF4BCB144CF}"/>
              </a:ext>
            </a:extLst>
          </p:cNvPr>
          <p:cNvSpPr/>
          <p:nvPr/>
        </p:nvSpPr>
        <p:spPr>
          <a:xfrm>
            <a:off x="1480468" y="1983369"/>
            <a:ext cx="3468484" cy="466928"/>
          </a:xfrm>
          <a:custGeom>
            <a:avLst/>
            <a:gdLst>
              <a:gd name="connsiteX0" fmla="*/ 0 w 914399"/>
              <a:gd name="connsiteY0" fmla="*/ 0 h 466928"/>
              <a:gd name="connsiteX1" fmla="*/ 448056 w 914399"/>
              <a:gd name="connsiteY1" fmla="*/ 0 h 466928"/>
              <a:gd name="connsiteX2" fmla="*/ 914399 w 914399"/>
              <a:gd name="connsiteY2" fmla="*/ 0 h 466928"/>
              <a:gd name="connsiteX3" fmla="*/ 914399 w 914399"/>
              <a:gd name="connsiteY3" fmla="*/ 466928 h 466928"/>
              <a:gd name="connsiteX4" fmla="*/ 438912 w 914399"/>
              <a:gd name="connsiteY4" fmla="*/ 466928 h 466928"/>
              <a:gd name="connsiteX5" fmla="*/ 0 w 914399"/>
              <a:gd name="connsiteY5" fmla="*/ 466928 h 466928"/>
              <a:gd name="connsiteX6" fmla="*/ 0 w 914399"/>
              <a:gd name="connsiteY6" fmla="*/ 0 h 4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" h="466928" extrusionOk="0">
                <a:moveTo>
                  <a:pt x="0" y="0"/>
                </a:moveTo>
                <a:cubicBezTo>
                  <a:pt x="157544" y="-17206"/>
                  <a:pt x="294163" y="15939"/>
                  <a:pt x="448056" y="0"/>
                </a:cubicBezTo>
                <a:cubicBezTo>
                  <a:pt x="601949" y="-15939"/>
                  <a:pt x="682594" y="-11627"/>
                  <a:pt x="914399" y="0"/>
                </a:cubicBezTo>
                <a:cubicBezTo>
                  <a:pt x="924759" y="196331"/>
                  <a:pt x="926014" y="265894"/>
                  <a:pt x="914399" y="466928"/>
                </a:cubicBezTo>
                <a:cubicBezTo>
                  <a:pt x="723722" y="489037"/>
                  <a:pt x="550520" y="488409"/>
                  <a:pt x="438912" y="466928"/>
                </a:cubicBezTo>
                <a:cubicBezTo>
                  <a:pt x="327304" y="445447"/>
                  <a:pt x="121335" y="461996"/>
                  <a:pt x="0" y="466928"/>
                </a:cubicBezTo>
                <a:cubicBezTo>
                  <a:pt x="6582" y="279643"/>
                  <a:pt x="965" y="102995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5F4EFFD-1155-A35A-10AF-CA80A6F7C6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02"/>
          <a:stretch/>
        </p:blipFill>
        <p:spPr>
          <a:xfrm>
            <a:off x="4948952" y="116665"/>
            <a:ext cx="3855697" cy="6624672"/>
          </a:xfrm>
          <a:prstGeom prst="rect">
            <a:avLst/>
          </a:prstGeom>
        </p:spPr>
      </p:pic>
      <p:sp>
        <p:nvSpPr>
          <p:cNvPr id="11" name="矩形 7">
            <a:extLst>
              <a:ext uri="{FF2B5EF4-FFF2-40B4-BE49-F238E27FC236}">
                <a16:creationId xmlns:a16="http://schemas.microsoft.com/office/drawing/2014/main" id="{A6B088C6-AF50-4D00-7020-C45E70BC66CD}"/>
              </a:ext>
            </a:extLst>
          </p:cNvPr>
          <p:cNvSpPr/>
          <p:nvPr/>
        </p:nvSpPr>
        <p:spPr>
          <a:xfrm>
            <a:off x="5336165" y="3567443"/>
            <a:ext cx="3468484" cy="466928"/>
          </a:xfrm>
          <a:custGeom>
            <a:avLst/>
            <a:gdLst>
              <a:gd name="connsiteX0" fmla="*/ 0 w 914399"/>
              <a:gd name="connsiteY0" fmla="*/ 0 h 466928"/>
              <a:gd name="connsiteX1" fmla="*/ 448056 w 914399"/>
              <a:gd name="connsiteY1" fmla="*/ 0 h 466928"/>
              <a:gd name="connsiteX2" fmla="*/ 914399 w 914399"/>
              <a:gd name="connsiteY2" fmla="*/ 0 h 466928"/>
              <a:gd name="connsiteX3" fmla="*/ 914399 w 914399"/>
              <a:gd name="connsiteY3" fmla="*/ 466928 h 466928"/>
              <a:gd name="connsiteX4" fmla="*/ 438912 w 914399"/>
              <a:gd name="connsiteY4" fmla="*/ 466928 h 466928"/>
              <a:gd name="connsiteX5" fmla="*/ 0 w 914399"/>
              <a:gd name="connsiteY5" fmla="*/ 466928 h 466928"/>
              <a:gd name="connsiteX6" fmla="*/ 0 w 914399"/>
              <a:gd name="connsiteY6" fmla="*/ 0 h 4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" h="466928" extrusionOk="0">
                <a:moveTo>
                  <a:pt x="0" y="0"/>
                </a:moveTo>
                <a:cubicBezTo>
                  <a:pt x="157544" y="-17206"/>
                  <a:pt x="294163" y="15939"/>
                  <a:pt x="448056" y="0"/>
                </a:cubicBezTo>
                <a:cubicBezTo>
                  <a:pt x="601949" y="-15939"/>
                  <a:pt x="682594" y="-11627"/>
                  <a:pt x="914399" y="0"/>
                </a:cubicBezTo>
                <a:cubicBezTo>
                  <a:pt x="924759" y="196331"/>
                  <a:pt x="926014" y="265894"/>
                  <a:pt x="914399" y="466928"/>
                </a:cubicBezTo>
                <a:cubicBezTo>
                  <a:pt x="723722" y="489037"/>
                  <a:pt x="550520" y="488409"/>
                  <a:pt x="438912" y="466928"/>
                </a:cubicBezTo>
                <a:cubicBezTo>
                  <a:pt x="327304" y="445447"/>
                  <a:pt x="121335" y="461996"/>
                  <a:pt x="0" y="466928"/>
                </a:cubicBezTo>
                <a:cubicBezTo>
                  <a:pt x="6582" y="279643"/>
                  <a:pt x="965" y="102995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66476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大專校院就業職能平台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23052" y="1955800"/>
            <a:ext cx="9872871" cy="4038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為有效協助學生瞭解自己的職涯發展方向，能更有目標、動機的加強其職場就業相關職能。</a:t>
            </a:r>
          </a:p>
        </p:txBody>
      </p:sp>
      <p:pic>
        <p:nvPicPr>
          <p:cNvPr id="2050" name="Picture 2" descr="職能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83" y="2702608"/>
            <a:ext cx="9331494" cy="370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20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>
            <a:extLst>
              <a:ext uri="{FF2B5EF4-FFF2-40B4-BE49-F238E27FC236}">
                <a16:creationId xmlns:a16="http://schemas.microsoft.com/office/drawing/2014/main" id="{2E964B3C-87AF-CD39-566C-2772EC7EDA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218"/>
          <a:stretch/>
        </p:blipFill>
        <p:spPr>
          <a:xfrm>
            <a:off x="333978" y="271167"/>
            <a:ext cx="3668864" cy="6315665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5E7E1200-BEF8-972D-3619-CD878408F0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18"/>
          <a:stretch/>
        </p:blipFill>
        <p:spPr>
          <a:xfrm>
            <a:off x="4207680" y="271167"/>
            <a:ext cx="3668864" cy="6315665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887D1A1A-68F1-0511-6FE7-3F6877BE627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035"/>
          <a:stretch/>
        </p:blipFill>
        <p:spPr>
          <a:xfrm>
            <a:off x="8144445" y="271167"/>
            <a:ext cx="3661906" cy="6315665"/>
          </a:xfrm>
          <a:prstGeom prst="rect">
            <a:avLst/>
          </a:prstGeom>
        </p:spPr>
      </p:pic>
      <p:sp>
        <p:nvSpPr>
          <p:cNvPr id="18" name="矩形 7">
            <a:extLst>
              <a:ext uri="{FF2B5EF4-FFF2-40B4-BE49-F238E27FC236}">
                <a16:creationId xmlns:a16="http://schemas.microsoft.com/office/drawing/2014/main" id="{496ADDB2-2013-A80E-1972-944122C359C6}"/>
              </a:ext>
            </a:extLst>
          </p:cNvPr>
          <p:cNvSpPr/>
          <p:nvPr/>
        </p:nvSpPr>
        <p:spPr>
          <a:xfrm>
            <a:off x="1076871" y="4840081"/>
            <a:ext cx="2183438" cy="466928"/>
          </a:xfrm>
          <a:custGeom>
            <a:avLst/>
            <a:gdLst>
              <a:gd name="connsiteX0" fmla="*/ 0 w 914399"/>
              <a:gd name="connsiteY0" fmla="*/ 0 h 466928"/>
              <a:gd name="connsiteX1" fmla="*/ 448056 w 914399"/>
              <a:gd name="connsiteY1" fmla="*/ 0 h 466928"/>
              <a:gd name="connsiteX2" fmla="*/ 914399 w 914399"/>
              <a:gd name="connsiteY2" fmla="*/ 0 h 466928"/>
              <a:gd name="connsiteX3" fmla="*/ 914399 w 914399"/>
              <a:gd name="connsiteY3" fmla="*/ 466928 h 466928"/>
              <a:gd name="connsiteX4" fmla="*/ 438912 w 914399"/>
              <a:gd name="connsiteY4" fmla="*/ 466928 h 466928"/>
              <a:gd name="connsiteX5" fmla="*/ 0 w 914399"/>
              <a:gd name="connsiteY5" fmla="*/ 466928 h 466928"/>
              <a:gd name="connsiteX6" fmla="*/ 0 w 914399"/>
              <a:gd name="connsiteY6" fmla="*/ 0 h 4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" h="466928" extrusionOk="0">
                <a:moveTo>
                  <a:pt x="0" y="0"/>
                </a:moveTo>
                <a:cubicBezTo>
                  <a:pt x="157544" y="-17206"/>
                  <a:pt x="294163" y="15939"/>
                  <a:pt x="448056" y="0"/>
                </a:cubicBezTo>
                <a:cubicBezTo>
                  <a:pt x="601949" y="-15939"/>
                  <a:pt x="682594" y="-11627"/>
                  <a:pt x="914399" y="0"/>
                </a:cubicBezTo>
                <a:cubicBezTo>
                  <a:pt x="924759" y="196331"/>
                  <a:pt x="926014" y="265894"/>
                  <a:pt x="914399" y="466928"/>
                </a:cubicBezTo>
                <a:cubicBezTo>
                  <a:pt x="723722" y="489037"/>
                  <a:pt x="550520" y="488409"/>
                  <a:pt x="438912" y="466928"/>
                </a:cubicBezTo>
                <a:cubicBezTo>
                  <a:pt x="327304" y="445447"/>
                  <a:pt x="121335" y="461996"/>
                  <a:pt x="0" y="466928"/>
                </a:cubicBezTo>
                <a:cubicBezTo>
                  <a:pt x="6582" y="279643"/>
                  <a:pt x="965" y="102995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9" name="矩形 7">
            <a:extLst>
              <a:ext uri="{FF2B5EF4-FFF2-40B4-BE49-F238E27FC236}">
                <a16:creationId xmlns:a16="http://schemas.microsoft.com/office/drawing/2014/main" id="{FAEF8B26-09DF-BB56-77C9-A0CDB8A51877}"/>
              </a:ext>
            </a:extLst>
          </p:cNvPr>
          <p:cNvSpPr/>
          <p:nvPr/>
        </p:nvSpPr>
        <p:spPr>
          <a:xfrm>
            <a:off x="5860169" y="4707650"/>
            <a:ext cx="832297" cy="466928"/>
          </a:xfrm>
          <a:custGeom>
            <a:avLst/>
            <a:gdLst>
              <a:gd name="connsiteX0" fmla="*/ 0 w 914399"/>
              <a:gd name="connsiteY0" fmla="*/ 0 h 466928"/>
              <a:gd name="connsiteX1" fmla="*/ 448056 w 914399"/>
              <a:gd name="connsiteY1" fmla="*/ 0 h 466928"/>
              <a:gd name="connsiteX2" fmla="*/ 914399 w 914399"/>
              <a:gd name="connsiteY2" fmla="*/ 0 h 466928"/>
              <a:gd name="connsiteX3" fmla="*/ 914399 w 914399"/>
              <a:gd name="connsiteY3" fmla="*/ 466928 h 466928"/>
              <a:gd name="connsiteX4" fmla="*/ 438912 w 914399"/>
              <a:gd name="connsiteY4" fmla="*/ 466928 h 466928"/>
              <a:gd name="connsiteX5" fmla="*/ 0 w 914399"/>
              <a:gd name="connsiteY5" fmla="*/ 466928 h 466928"/>
              <a:gd name="connsiteX6" fmla="*/ 0 w 914399"/>
              <a:gd name="connsiteY6" fmla="*/ 0 h 4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" h="466928" extrusionOk="0">
                <a:moveTo>
                  <a:pt x="0" y="0"/>
                </a:moveTo>
                <a:cubicBezTo>
                  <a:pt x="157544" y="-17206"/>
                  <a:pt x="294163" y="15939"/>
                  <a:pt x="448056" y="0"/>
                </a:cubicBezTo>
                <a:cubicBezTo>
                  <a:pt x="601949" y="-15939"/>
                  <a:pt x="682594" y="-11627"/>
                  <a:pt x="914399" y="0"/>
                </a:cubicBezTo>
                <a:cubicBezTo>
                  <a:pt x="924759" y="196331"/>
                  <a:pt x="926014" y="265894"/>
                  <a:pt x="914399" y="466928"/>
                </a:cubicBezTo>
                <a:cubicBezTo>
                  <a:pt x="723722" y="489037"/>
                  <a:pt x="550520" y="488409"/>
                  <a:pt x="438912" y="466928"/>
                </a:cubicBezTo>
                <a:cubicBezTo>
                  <a:pt x="327304" y="445447"/>
                  <a:pt x="121335" y="461996"/>
                  <a:pt x="0" y="466928"/>
                </a:cubicBezTo>
                <a:cubicBezTo>
                  <a:pt x="6582" y="279643"/>
                  <a:pt x="965" y="102995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1" name="矩形 7">
            <a:extLst>
              <a:ext uri="{FF2B5EF4-FFF2-40B4-BE49-F238E27FC236}">
                <a16:creationId xmlns:a16="http://schemas.microsoft.com/office/drawing/2014/main" id="{A77F7747-A5A3-D913-9812-40F18F1173EB}"/>
              </a:ext>
            </a:extLst>
          </p:cNvPr>
          <p:cNvSpPr/>
          <p:nvPr/>
        </p:nvSpPr>
        <p:spPr>
          <a:xfrm>
            <a:off x="8144445" y="4707650"/>
            <a:ext cx="1579726" cy="466928"/>
          </a:xfrm>
          <a:custGeom>
            <a:avLst/>
            <a:gdLst>
              <a:gd name="connsiteX0" fmla="*/ 0 w 914399"/>
              <a:gd name="connsiteY0" fmla="*/ 0 h 466928"/>
              <a:gd name="connsiteX1" fmla="*/ 448056 w 914399"/>
              <a:gd name="connsiteY1" fmla="*/ 0 h 466928"/>
              <a:gd name="connsiteX2" fmla="*/ 914399 w 914399"/>
              <a:gd name="connsiteY2" fmla="*/ 0 h 466928"/>
              <a:gd name="connsiteX3" fmla="*/ 914399 w 914399"/>
              <a:gd name="connsiteY3" fmla="*/ 466928 h 466928"/>
              <a:gd name="connsiteX4" fmla="*/ 438912 w 914399"/>
              <a:gd name="connsiteY4" fmla="*/ 466928 h 466928"/>
              <a:gd name="connsiteX5" fmla="*/ 0 w 914399"/>
              <a:gd name="connsiteY5" fmla="*/ 466928 h 466928"/>
              <a:gd name="connsiteX6" fmla="*/ 0 w 914399"/>
              <a:gd name="connsiteY6" fmla="*/ 0 h 4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" h="466928" extrusionOk="0">
                <a:moveTo>
                  <a:pt x="0" y="0"/>
                </a:moveTo>
                <a:cubicBezTo>
                  <a:pt x="157544" y="-17206"/>
                  <a:pt x="294163" y="15939"/>
                  <a:pt x="448056" y="0"/>
                </a:cubicBezTo>
                <a:cubicBezTo>
                  <a:pt x="601949" y="-15939"/>
                  <a:pt x="682594" y="-11627"/>
                  <a:pt x="914399" y="0"/>
                </a:cubicBezTo>
                <a:cubicBezTo>
                  <a:pt x="924759" y="196331"/>
                  <a:pt x="926014" y="265894"/>
                  <a:pt x="914399" y="466928"/>
                </a:cubicBezTo>
                <a:cubicBezTo>
                  <a:pt x="723722" y="489037"/>
                  <a:pt x="550520" y="488409"/>
                  <a:pt x="438912" y="466928"/>
                </a:cubicBezTo>
                <a:cubicBezTo>
                  <a:pt x="327304" y="445447"/>
                  <a:pt x="121335" y="461996"/>
                  <a:pt x="0" y="466928"/>
                </a:cubicBezTo>
                <a:cubicBezTo>
                  <a:pt x="6582" y="279643"/>
                  <a:pt x="965" y="102995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043C1B07-178A-5CB2-E8A2-4B0622F0B6AB}"/>
              </a:ext>
            </a:extLst>
          </p:cNvPr>
          <p:cNvSpPr txBox="1"/>
          <p:nvPr/>
        </p:nvSpPr>
        <p:spPr>
          <a:xfrm>
            <a:off x="8394314" y="5296735"/>
            <a:ext cx="3070071" cy="12900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請閱讀測驗同意書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勾選我已閱讀測驗同意書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點選開始專業職能診斷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187CC509-E5FC-D695-CA35-79FD4D635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486" y="4059612"/>
            <a:ext cx="722333" cy="72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6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58959C20-5379-16CF-DC8F-98248DDD0C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87"/>
          <a:stretch/>
        </p:blipFill>
        <p:spPr>
          <a:xfrm>
            <a:off x="8101895" y="274320"/>
            <a:ext cx="3679184" cy="630936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1F0EC2B9-8970-EBFC-ED12-22BF3AA434BE}"/>
              </a:ext>
            </a:extLst>
          </p:cNvPr>
          <p:cNvSpPr txBox="1"/>
          <p:nvPr/>
        </p:nvSpPr>
        <p:spPr>
          <a:xfrm>
            <a:off x="4157007" y="1923348"/>
            <a:ext cx="3877985" cy="17055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請從</a:t>
            </a:r>
            <a:r>
              <a:rPr lang="zh-TW" altLang="en-US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方式一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進行測驗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選擇目前系所相關職涯類型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→請選擇與自己系所</a:t>
            </a:r>
            <a:r>
              <a:rPr lang="zh-TW" altLang="en-US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相關的就業類型</a:t>
            </a:r>
            <a:endParaRPr lang="en-US" altLang="zh-TW" u="sng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 startAt="2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選擇系所相關就業途徑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E83E4265-917A-7ECB-6300-913C5AAF87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127"/>
          <a:stretch/>
        </p:blipFill>
        <p:spPr>
          <a:xfrm>
            <a:off x="280804" y="274320"/>
            <a:ext cx="3693857" cy="6364729"/>
          </a:xfrm>
          <a:prstGeom prst="rect">
            <a:avLst/>
          </a:prstGeom>
        </p:spPr>
      </p:pic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F0EAC976-DDAC-0A72-5859-3E959F2ED4C5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1828800" y="2617076"/>
            <a:ext cx="2328207" cy="1590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A3068BB4-E329-CFC9-79F9-2E8E0A418DE6}"/>
              </a:ext>
            </a:extLst>
          </p:cNvPr>
          <p:cNvSpPr/>
          <p:nvPr/>
        </p:nvSpPr>
        <p:spPr>
          <a:xfrm>
            <a:off x="547443" y="3177352"/>
            <a:ext cx="3078626" cy="5893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8ED4415-48A7-ACD6-CF84-86C9259FAF99}"/>
              </a:ext>
            </a:extLst>
          </p:cNvPr>
          <p:cNvSpPr/>
          <p:nvPr/>
        </p:nvSpPr>
        <p:spPr>
          <a:xfrm>
            <a:off x="547443" y="4029666"/>
            <a:ext cx="3147994" cy="58935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218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082243"/>
          </a:xfrm>
        </p:spPr>
        <p:txBody>
          <a:bodyPr/>
          <a:lstStyle/>
          <a:p>
            <a:r>
              <a:rPr lang="zh-TW" altLang="en-US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查看歷次施測結果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7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71D62A71-9ED3-6E0B-4F5E-682888C7C2A3}"/>
              </a:ext>
            </a:extLst>
          </p:cNvPr>
          <p:cNvSpPr/>
          <p:nvPr/>
        </p:nvSpPr>
        <p:spPr>
          <a:xfrm>
            <a:off x="9817768" y="1407695"/>
            <a:ext cx="1412996" cy="1383632"/>
          </a:xfr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801F436-5C63-5F16-1744-B77C81F960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218"/>
          <a:stretch/>
        </p:blipFill>
        <p:spPr>
          <a:xfrm>
            <a:off x="6647451" y="372066"/>
            <a:ext cx="3551637" cy="6113868"/>
          </a:xfrm>
          <a:prstGeom prst="rect">
            <a:avLst/>
          </a:prstGeom>
        </p:spPr>
      </p:pic>
      <p:sp>
        <p:nvSpPr>
          <p:cNvPr id="7" name="矩形 7">
            <a:extLst>
              <a:ext uri="{FF2B5EF4-FFF2-40B4-BE49-F238E27FC236}">
                <a16:creationId xmlns:a16="http://schemas.microsoft.com/office/drawing/2014/main" id="{2B0B6453-4F64-69F9-6DB9-22A64266EEC3}"/>
              </a:ext>
            </a:extLst>
          </p:cNvPr>
          <p:cNvSpPr/>
          <p:nvPr/>
        </p:nvSpPr>
        <p:spPr>
          <a:xfrm>
            <a:off x="7202726" y="3055340"/>
            <a:ext cx="2666530" cy="469831"/>
          </a:xfrm>
          <a:custGeom>
            <a:avLst/>
            <a:gdLst>
              <a:gd name="connsiteX0" fmla="*/ 0 w 914399"/>
              <a:gd name="connsiteY0" fmla="*/ 0 h 466928"/>
              <a:gd name="connsiteX1" fmla="*/ 448056 w 914399"/>
              <a:gd name="connsiteY1" fmla="*/ 0 h 466928"/>
              <a:gd name="connsiteX2" fmla="*/ 914399 w 914399"/>
              <a:gd name="connsiteY2" fmla="*/ 0 h 466928"/>
              <a:gd name="connsiteX3" fmla="*/ 914399 w 914399"/>
              <a:gd name="connsiteY3" fmla="*/ 466928 h 466928"/>
              <a:gd name="connsiteX4" fmla="*/ 438912 w 914399"/>
              <a:gd name="connsiteY4" fmla="*/ 466928 h 466928"/>
              <a:gd name="connsiteX5" fmla="*/ 0 w 914399"/>
              <a:gd name="connsiteY5" fmla="*/ 466928 h 466928"/>
              <a:gd name="connsiteX6" fmla="*/ 0 w 914399"/>
              <a:gd name="connsiteY6" fmla="*/ 0 h 4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" h="466928" extrusionOk="0">
                <a:moveTo>
                  <a:pt x="0" y="0"/>
                </a:moveTo>
                <a:cubicBezTo>
                  <a:pt x="157544" y="-17206"/>
                  <a:pt x="294163" y="15939"/>
                  <a:pt x="448056" y="0"/>
                </a:cubicBezTo>
                <a:cubicBezTo>
                  <a:pt x="601949" y="-15939"/>
                  <a:pt x="682594" y="-11627"/>
                  <a:pt x="914399" y="0"/>
                </a:cubicBezTo>
                <a:cubicBezTo>
                  <a:pt x="924759" y="196331"/>
                  <a:pt x="926014" y="265894"/>
                  <a:pt x="914399" y="466928"/>
                </a:cubicBezTo>
                <a:cubicBezTo>
                  <a:pt x="723722" y="489037"/>
                  <a:pt x="550520" y="488409"/>
                  <a:pt x="438912" y="466928"/>
                </a:cubicBezTo>
                <a:cubicBezTo>
                  <a:pt x="327304" y="445447"/>
                  <a:pt x="121335" y="461996"/>
                  <a:pt x="0" y="466928"/>
                </a:cubicBezTo>
                <a:cubicBezTo>
                  <a:pt x="6582" y="279643"/>
                  <a:pt x="965" y="102995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483B310-FF55-A43E-5732-D25E03A670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02"/>
          <a:stretch/>
        </p:blipFill>
        <p:spPr>
          <a:xfrm>
            <a:off x="2322744" y="372065"/>
            <a:ext cx="3551636" cy="6102249"/>
          </a:xfrm>
          <a:prstGeom prst="rect">
            <a:avLst/>
          </a:prstGeom>
        </p:spPr>
      </p:pic>
      <p:sp>
        <p:nvSpPr>
          <p:cNvPr id="10" name="矩形 7">
            <a:extLst>
              <a:ext uri="{FF2B5EF4-FFF2-40B4-BE49-F238E27FC236}">
                <a16:creationId xmlns:a16="http://schemas.microsoft.com/office/drawing/2014/main" id="{7B67A55B-9908-90E7-46FF-35BF47A9F6EC}"/>
              </a:ext>
            </a:extLst>
          </p:cNvPr>
          <p:cNvSpPr/>
          <p:nvPr/>
        </p:nvSpPr>
        <p:spPr>
          <a:xfrm>
            <a:off x="2405896" y="2557863"/>
            <a:ext cx="3468484" cy="466928"/>
          </a:xfrm>
          <a:custGeom>
            <a:avLst/>
            <a:gdLst>
              <a:gd name="connsiteX0" fmla="*/ 0 w 914399"/>
              <a:gd name="connsiteY0" fmla="*/ 0 h 466928"/>
              <a:gd name="connsiteX1" fmla="*/ 448056 w 914399"/>
              <a:gd name="connsiteY1" fmla="*/ 0 h 466928"/>
              <a:gd name="connsiteX2" fmla="*/ 914399 w 914399"/>
              <a:gd name="connsiteY2" fmla="*/ 0 h 466928"/>
              <a:gd name="connsiteX3" fmla="*/ 914399 w 914399"/>
              <a:gd name="connsiteY3" fmla="*/ 466928 h 466928"/>
              <a:gd name="connsiteX4" fmla="*/ 438912 w 914399"/>
              <a:gd name="connsiteY4" fmla="*/ 466928 h 466928"/>
              <a:gd name="connsiteX5" fmla="*/ 0 w 914399"/>
              <a:gd name="connsiteY5" fmla="*/ 466928 h 466928"/>
              <a:gd name="connsiteX6" fmla="*/ 0 w 914399"/>
              <a:gd name="connsiteY6" fmla="*/ 0 h 4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" h="466928" extrusionOk="0">
                <a:moveTo>
                  <a:pt x="0" y="0"/>
                </a:moveTo>
                <a:cubicBezTo>
                  <a:pt x="157544" y="-17206"/>
                  <a:pt x="294163" y="15939"/>
                  <a:pt x="448056" y="0"/>
                </a:cubicBezTo>
                <a:cubicBezTo>
                  <a:pt x="601949" y="-15939"/>
                  <a:pt x="682594" y="-11627"/>
                  <a:pt x="914399" y="0"/>
                </a:cubicBezTo>
                <a:cubicBezTo>
                  <a:pt x="924759" y="196331"/>
                  <a:pt x="926014" y="265894"/>
                  <a:pt x="914399" y="466928"/>
                </a:cubicBezTo>
                <a:cubicBezTo>
                  <a:pt x="723722" y="489037"/>
                  <a:pt x="550520" y="488409"/>
                  <a:pt x="438912" y="466928"/>
                </a:cubicBezTo>
                <a:cubicBezTo>
                  <a:pt x="327304" y="445447"/>
                  <a:pt x="121335" y="461996"/>
                  <a:pt x="0" y="466928"/>
                </a:cubicBezTo>
                <a:cubicBezTo>
                  <a:pt x="6582" y="279643"/>
                  <a:pt x="965" y="102995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2" name="矩形 7">
            <a:extLst>
              <a:ext uri="{FF2B5EF4-FFF2-40B4-BE49-F238E27FC236}">
                <a16:creationId xmlns:a16="http://schemas.microsoft.com/office/drawing/2014/main" id="{8F3EC1EF-B4EB-9DBD-959D-4897BFCADA51}"/>
              </a:ext>
            </a:extLst>
          </p:cNvPr>
          <p:cNvSpPr/>
          <p:nvPr/>
        </p:nvSpPr>
        <p:spPr>
          <a:xfrm>
            <a:off x="7231424" y="3651294"/>
            <a:ext cx="2666530" cy="423253"/>
          </a:xfrm>
          <a:custGeom>
            <a:avLst/>
            <a:gdLst>
              <a:gd name="connsiteX0" fmla="*/ 0 w 914399"/>
              <a:gd name="connsiteY0" fmla="*/ 0 h 466928"/>
              <a:gd name="connsiteX1" fmla="*/ 448056 w 914399"/>
              <a:gd name="connsiteY1" fmla="*/ 0 h 466928"/>
              <a:gd name="connsiteX2" fmla="*/ 914399 w 914399"/>
              <a:gd name="connsiteY2" fmla="*/ 0 h 466928"/>
              <a:gd name="connsiteX3" fmla="*/ 914399 w 914399"/>
              <a:gd name="connsiteY3" fmla="*/ 466928 h 466928"/>
              <a:gd name="connsiteX4" fmla="*/ 438912 w 914399"/>
              <a:gd name="connsiteY4" fmla="*/ 466928 h 466928"/>
              <a:gd name="connsiteX5" fmla="*/ 0 w 914399"/>
              <a:gd name="connsiteY5" fmla="*/ 466928 h 466928"/>
              <a:gd name="connsiteX6" fmla="*/ 0 w 914399"/>
              <a:gd name="connsiteY6" fmla="*/ 0 h 4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" h="466928" extrusionOk="0">
                <a:moveTo>
                  <a:pt x="0" y="0"/>
                </a:moveTo>
                <a:cubicBezTo>
                  <a:pt x="157544" y="-17206"/>
                  <a:pt x="294163" y="15939"/>
                  <a:pt x="448056" y="0"/>
                </a:cubicBezTo>
                <a:cubicBezTo>
                  <a:pt x="601949" y="-15939"/>
                  <a:pt x="682594" y="-11627"/>
                  <a:pt x="914399" y="0"/>
                </a:cubicBezTo>
                <a:cubicBezTo>
                  <a:pt x="924759" y="196331"/>
                  <a:pt x="926014" y="265894"/>
                  <a:pt x="914399" y="466928"/>
                </a:cubicBezTo>
                <a:cubicBezTo>
                  <a:pt x="723722" y="489037"/>
                  <a:pt x="550520" y="488409"/>
                  <a:pt x="438912" y="466928"/>
                </a:cubicBezTo>
                <a:cubicBezTo>
                  <a:pt x="327304" y="445447"/>
                  <a:pt x="121335" y="461996"/>
                  <a:pt x="0" y="466928"/>
                </a:cubicBezTo>
                <a:cubicBezTo>
                  <a:pt x="6582" y="279643"/>
                  <a:pt x="965" y="102995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13" name="矩形 7">
            <a:extLst>
              <a:ext uri="{FF2B5EF4-FFF2-40B4-BE49-F238E27FC236}">
                <a16:creationId xmlns:a16="http://schemas.microsoft.com/office/drawing/2014/main" id="{99BE8AA2-EADE-A8D3-84E7-3B65AE4E10C8}"/>
              </a:ext>
            </a:extLst>
          </p:cNvPr>
          <p:cNvSpPr/>
          <p:nvPr/>
        </p:nvSpPr>
        <p:spPr>
          <a:xfrm>
            <a:off x="7221644" y="4179817"/>
            <a:ext cx="2666530" cy="423253"/>
          </a:xfrm>
          <a:custGeom>
            <a:avLst/>
            <a:gdLst>
              <a:gd name="connsiteX0" fmla="*/ 0 w 914399"/>
              <a:gd name="connsiteY0" fmla="*/ 0 h 466928"/>
              <a:gd name="connsiteX1" fmla="*/ 448056 w 914399"/>
              <a:gd name="connsiteY1" fmla="*/ 0 h 466928"/>
              <a:gd name="connsiteX2" fmla="*/ 914399 w 914399"/>
              <a:gd name="connsiteY2" fmla="*/ 0 h 466928"/>
              <a:gd name="connsiteX3" fmla="*/ 914399 w 914399"/>
              <a:gd name="connsiteY3" fmla="*/ 466928 h 466928"/>
              <a:gd name="connsiteX4" fmla="*/ 438912 w 914399"/>
              <a:gd name="connsiteY4" fmla="*/ 466928 h 466928"/>
              <a:gd name="connsiteX5" fmla="*/ 0 w 914399"/>
              <a:gd name="connsiteY5" fmla="*/ 466928 h 466928"/>
              <a:gd name="connsiteX6" fmla="*/ 0 w 914399"/>
              <a:gd name="connsiteY6" fmla="*/ 0 h 4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" h="466928" extrusionOk="0">
                <a:moveTo>
                  <a:pt x="0" y="0"/>
                </a:moveTo>
                <a:cubicBezTo>
                  <a:pt x="157544" y="-17206"/>
                  <a:pt x="294163" y="15939"/>
                  <a:pt x="448056" y="0"/>
                </a:cubicBezTo>
                <a:cubicBezTo>
                  <a:pt x="601949" y="-15939"/>
                  <a:pt x="682594" y="-11627"/>
                  <a:pt x="914399" y="0"/>
                </a:cubicBezTo>
                <a:cubicBezTo>
                  <a:pt x="924759" y="196331"/>
                  <a:pt x="926014" y="265894"/>
                  <a:pt x="914399" y="466928"/>
                </a:cubicBezTo>
                <a:cubicBezTo>
                  <a:pt x="723722" y="489037"/>
                  <a:pt x="550520" y="488409"/>
                  <a:pt x="438912" y="466928"/>
                </a:cubicBezTo>
                <a:cubicBezTo>
                  <a:pt x="327304" y="445447"/>
                  <a:pt x="121335" y="461996"/>
                  <a:pt x="0" y="466928"/>
                </a:cubicBezTo>
                <a:cubicBezTo>
                  <a:pt x="6582" y="279643"/>
                  <a:pt x="965" y="102995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07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12199" y="857249"/>
            <a:ext cx="1098925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欲申請</a:t>
            </a:r>
            <a:r>
              <a:rPr lang="zh-TW" altLang="en-US" sz="4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燕颺樂學獎勵金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的同學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核章學習護照</a:t>
            </a:r>
            <a:r>
              <a:rPr lang="zh-TW" altLang="en-US" sz="4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師就處－</a:t>
            </a:r>
            <a:r>
              <a:rPr lang="en-US" altLang="zh-TW" sz="4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UCAN</a:t>
            </a:r>
            <a:r>
              <a:rPr lang="zh-TW" altLang="en-US" sz="4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施測完成</a:t>
            </a:r>
            <a:endParaRPr lang="en-US" altLang="zh-TW" sz="4400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需</a:t>
            </a:r>
            <a:r>
              <a:rPr lang="zh-TW" altLang="en-US" sz="44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完成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以上三個測驗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職業興趣探索、職場共通職能、專業職能</a:t>
            </a:r>
            <a:endParaRPr lang="en-US" altLang="zh-TW" sz="4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（未完成三個測驗無法核章！！）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923" y="4981574"/>
            <a:ext cx="1423681" cy="142368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99" y="479889"/>
            <a:ext cx="1609354" cy="160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5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施測網站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43000" y="1773621"/>
            <a:ext cx="9872871" cy="40386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網站連結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/>
              </a:rPr>
              <a:t>https://ucan.moe.edu.tw/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96A185A-C7D6-8CE7-452F-0FEBD70D1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4384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68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C9CCC80-7A96-41CB-8626-BBA75D236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DAD7A7A-010A-4015-B647-7A27BB535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323114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09980" y="3895344"/>
            <a:ext cx="9966960" cy="14904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z="6600" b="1"/>
              <a:t>登入方法</a:t>
            </a:r>
            <a:endParaRPr lang="en-US" altLang="zh-TW" sz="6600" b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301C26-2AB2-6328-7526-CB2536426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7633" y="838090"/>
            <a:ext cx="2796733" cy="279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68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BDA9D9-665E-4A89-81B0-2D3E2B0BBD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387A478-9EC3-4C33-9041-1707E46AE0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1EDF7F67-14BF-439A-A2E5-15CAFE569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90" y="196706"/>
            <a:ext cx="11684739" cy="646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27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DFCDD7A1-58E6-7EFE-E791-6814F5EADB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02"/>
          <a:stretch/>
        </p:blipFill>
        <p:spPr>
          <a:xfrm>
            <a:off x="8138914" y="116665"/>
            <a:ext cx="3855696" cy="662467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B7C2DC40-7B84-784F-5A7D-51312DCB5E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02"/>
          <a:stretch/>
        </p:blipFill>
        <p:spPr>
          <a:xfrm>
            <a:off x="104866" y="116665"/>
            <a:ext cx="3855697" cy="662467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09922CA-C5E0-11BC-5148-1CC437FA7F3E}"/>
              </a:ext>
            </a:extLst>
          </p:cNvPr>
          <p:cNvSpPr/>
          <p:nvPr/>
        </p:nvSpPr>
        <p:spPr>
          <a:xfrm>
            <a:off x="2934668" y="274387"/>
            <a:ext cx="914399" cy="466928"/>
          </a:xfrm>
          <a:custGeom>
            <a:avLst/>
            <a:gdLst>
              <a:gd name="connsiteX0" fmla="*/ 0 w 914399"/>
              <a:gd name="connsiteY0" fmla="*/ 0 h 466928"/>
              <a:gd name="connsiteX1" fmla="*/ 448056 w 914399"/>
              <a:gd name="connsiteY1" fmla="*/ 0 h 466928"/>
              <a:gd name="connsiteX2" fmla="*/ 914399 w 914399"/>
              <a:gd name="connsiteY2" fmla="*/ 0 h 466928"/>
              <a:gd name="connsiteX3" fmla="*/ 914399 w 914399"/>
              <a:gd name="connsiteY3" fmla="*/ 466928 h 466928"/>
              <a:gd name="connsiteX4" fmla="*/ 438912 w 914399"/>
              <a:gd name="connsiteY4" fmla="*/ 466928 h 466928"/>
              <a:gd name="connsiteX5" fmla="*/ 0 w 914399"/>
              <a:gd name="connsiteY5" fmla="*/ 466928 h 466928"/>
              <a:gd name="connsiteX6" fmla="*/ 0 w 914399"/>
              <a:gd name="connsiteY6" fmla="*/ 0 h 4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" h="466928" extrusionOk="0">
                <a:moveTo>
                  <a:pt x="0" y="0"/>
                </a:moveTo>
                <a:cubicBezTo>
                  <a:pt x="157544" y="-17206"/>
                  <a:pt x="294163" y="15939"/>
                  <a:pt x="448056" y="0"/>
                </a:cubicBezTo>
                <a:cubicBezTo>
                  <a:pt x="601949" y="-15939"/>
                  <a:pt x="682594" y="-11627"/>
                  <a:pt x="914399" y="0"/>
                </a:cubicBezTo>
                <a:cubicBezTo>
                  <a:pt x="924759" y="196331"/>
                  <a:pt x="926014" y="265894"/>
                  <a:pt x="914399" y="466928"/>
                </a:cubicBezTo>
                <a:cubicBezTo>
                  <a:pt x="723722" y="489037"/>
                  <a:pt x="550520" y="488409"/>
                  <a:pt x="438912" y="466928"/>
                </a:cubicBezTo>
                <a:cubicBezTo>
                  <a:pt x="327304" y="445447"/>
                  <a:pt x="121335" y="461996"/>
                  <a:pt x="0" y="466928"/>
                </a:cubicBezTo>
                <a:cubicBezTo>
                  <a:pt x="6582" y="279643"/>
                  <a:pt x="965" y="102995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494BADA-2EC8-4BF1-4165-22CE8F7C6B4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402"/>
          <a:stretch/>
        </p:blipFill>
        <p:spPr>
          <a:xfrm>
            <a:off x="4168151" y="116665"/>
            <a:ext cx="3855697" cy="6624671"/>
          </a:xfrm>
          <a:prstGeom prst="rect">
            <a:avLst/>
          </a:prstGeom>
        </p:spPr>
      </p:pic>
      <p:sp>
        <p:nvSpPr>
          <p:cNvPr id="10" name="矩形 7">
            <a:extLst>
              <a:ext uri="{FF2B5EF4-FFF2-40B4-BE49-F238E27FC236}">
                <a16:creationId xmlns:a16="http://schemas.microsoft.com/office/drawing/2014/main" id="{40A40EFE-5DF6-58F6-74CD-9BDE0F5256C1}"/>
              </a:ext>
            </a:extLst>
          </p:cNvPr>
          <p:cNvSpPr/>
          <p:nvPr/>
        </p:nvSpPr>
        <p:spPr>
          <a:xfrm>
            <a:off x="4599506" y="5103325"/>
            <a:ext cx="914399" cy="466928"/>
          </a:xfrm>
          <a:custGeom>
            <a:avLst/>
            <a:gdLst>
              <a:gd name="connsiteX0" fmla="*/ 0 w 914399"/>
              <a:gd name="connsiteY0" fmla="*/ 0 h 466928"/>
              <a:gd name="connsiteX1" fmla="*/ 448056 w 914399"/>
              <a:gd name="connsiteY1" fmla="*/ 0 h 466928"/>
              <a:gd name="connsiteX2" fmla="*/ 914399 w 914399"/>
              <a:gd name="connsiteY2" fmla="*/ 0 h 466928"/>
              <a:gd name="connsiteX3" fmla="*/ 914399 w 914399"/>
              <a:gd name="connsiteY3" fmla="*/ 466928 h 466928"/>
              <a:gd name="connsiteX4" fmla="*/ 438912 w 914399"/>
              <a:gd name="connsiteY4" fmla="*/ 466928 h 466928"/>
              <a:gd name="connsiteX5" fmla="*/ 0 w 914399"/>
              <a:gd name="connsiteY5" fmla="*/ 466928 h 466928"/>
              <a:gd name="connsiteX6" fmla="*/ 0 w 914399"/>
              <a:gd name="connsiteY6" fmla="*/ 0 h 4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" h="466928" extrusionOk="0">
                <a:moveTo>
                  <a:pt x="0" y="0"/>
                </a:moveTo>
                <a:cubicBezTo>
                  <a:pt x="157544" y="-17206"/>
                  <a:pt x="294163" y="15939"/>
                  <a:pt x="448056" y="0"/>
                </a:cubicBezTo>
                <a:cubicBezTo>
                  <a:pt x="601949" y="-15939"/>
                  <a:pt x="682594" y="-11627"/>
                  <a:pt x="914399" y="0"/>
                </a:cubicBezTo>
                <a:cubicBezTo>
                  <a:pt x="924759" y="196331"/>
                  <a:pt x="926014" y="265894"/>
                  <a:pt x="914399" y="466928"/>
                </a:cubicBezTo>
                <a:cubicBezTo>
                  <a:pt x="723722" y="489037"/>
                  <a:pt x="550520" y="488409"/>
                  <a:pt x="438912" y="466928"/>
                </a:cubicBezTo>
                <a:cubicBezTo>
                  <a:pt x="327304" y="445447"/>
                  <a:pt x="121335" y="461996"/>
                  <a:pt x="0" y="466928"/>
                </a:cubicBezTo>
                <a:cubicBezTo>
                  <a:pt x="6582" y="279643"/>
                  <a:pt x="965" y="102995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FEB67EA-A74F-A3FF-6CB4-260C192BD1A3}"/>
              </a:ext>
            </a:extLst>
          </p:cNvPr>
          <p:cNvSpPr txBox="1"/>
          <p:nvPr/>
        </p:nvSpPr>
        <p:spPr>
          <a:xfrm>
            <a:off x="78525" y="4106959"/>
            <a:ext cx="4305303" cy="22650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第一次登入：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登入說明（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使用電腦或手機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帳號：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0014+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學號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密碼：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12345678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（大一預設）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（第二次登入請用自己</a:t>
            </a:r>
            <a:r>
              <a:rPr lang="zh-TW" altLang="en-US" sz="1600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修改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後的密碼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lang="zh-TW" altLang="en-US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務必記得密碼，大二、大三會再次施測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副標題 2">
            <a:extLst>
              <a:ext uri="{FF2B5EF4-FFF2-40B4-BE49-F238E27FC236}">
                <a16:creationId xmlns:a16="http://schemas.microsoft.com/office/drawing/2014/main" id="{9454B8E0-DF6B-9D25-0934-804F22D416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3514" y="248107"/>
            <a:ext cx="611154" cy="519487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</a:p>
        </p:txBody>
      </p:sp>
      <p:sp>
        <p:nvSpPr>
          <p:cNvPr id="18" name="副標題 2">
            <a:extLst>
              <a:ext uri="{FF2B5EF4-FFF2-40B4-BE49-F238E27FC236}">
                <a16:creationId xmlns:a16="http://schemas.microsoft.com/office/drawing/2014/main" id="{31B68B07-6079-FF08-D453-DA33B266816E}"/>
              </a:ext>
            </a:extLst>
          </p:cNvPr>
          <p:cNvSpPr txBox="1">
            <a:spLocks/>
          </p:cNvSpPr>
          <p:nvPr/>
        </p:nvSpPr>
        <p:spPr>
          <a:xfrm>
            <a:off x="5592684" y="5103325"/>
            <a:ext cx="611154" cy="519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4935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字方塊 13"/>
          <p:cNvSpPr txBox="1"/>
          <p:nvPr/>
        </p:nvSpPr>
        <p:spPr>
          <a:xfrm>
            <a:off x="1706907" y="876626"/>
            <a:ext cx="9030366" cy="48735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第一次登入後請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務必修改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4320"/>
              </a:lnSpc>
              <a:buFont typeface="+mj-lt"/>
              <a:buAutoNum type="arabicPeriod"/>
            </a:pPr>
            <a:r>
              <a:rPr lang="zh-TW" altLang="en-US" sz="2400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密碼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（</a:t>
            </a:r>
            <a:r>
              <a:rPr lang="zh-TW" altLang="en-US" sz="2400" b="1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務必</a:t>
            </a:r>
            <a:r>
              <a:rPr lang="zh-TW" altLang="en-US"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記住修改後密碼</a:t>
            </a:r>
            <a:r>
              <a:rPr lang="zh-TW" altLang="en-US" sz="2400" b="1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大二、大三時會</a:t>
            </a:r>
            <a:r>
              <a:rPr lang="zh-TW" altLang="en-US" sz="4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再次</a:t>
            </a:r>
            <a:r>
              <a:rPr lang="zh-TW" altLang="en-US" sz="2400" b="1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施測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2400" u="heavy" dirty="0">
              <a:uFill>
                <a:solidFill>
                  <a:srgbClr val="FF0000"/>
                </a:solidFill>
              </a:u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lnSpc>
                <a:spcPts val="4320"/>
              </a:lnSpc>
              <a:buFont typeface="+mj-lt"/>
              <a:buAutoNum type="arabicPeriod"/>
            </a:pPr>
            <a:r>
              <a:rPr lang="zh-TW" altLang="en-US" sz="2400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學校所提供信箱</a:t>
            </a:r>
            <a:r>
              <a:rPr lang="zh-TW" altLang="en-US" sz="2400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400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學號</a:t>
            </a:r>
            <a:r>
              <a:rPr lang="en-US" altLang="zh-TW" sz="240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@mail.nknu.edu.tw)</a:t>
            </a:r>
          </a:p>
          <a:p>
            <a:pPr marL="342900" indent="-342900">
              <a:lnSpc>
                <a:spcPts val="4320"/>
              </a:lnSpc>
              <a:buFont typeface="+mj-lt"/>
              <a:buAutoNum type="arabicPeriod"/>
            </a:pPr>
            <a:r>
              <a:rPr lang="zh-TW" altLang="en-US" sz="2400" u="heavy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個人</a:t>
            </a:r>
            <a:r>
              <a:rPr lang="zh-TW" altLang="en-US" sz="2400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電子信箱  </a:t>
            </a:r>
            <a:endParaRPr lang="en-US" altLang="zh-TW" sz="2400" u="heavy" dirty="0">
              <a:uFill>
                <a:solidFill>
                  <a:srgbClr val="FF0000"/>
                </a:solidFill>
              </a:u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uFill>
                <a:solidFill>
                  <a:srgbClr val="FF0000"/>
                </a:solidFill>
              </a:u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384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2400" b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勿更改</a:t>
            </a:r>
            <a:r>
              <a:rPr lang="zh-TW" altLang="en-US" sz="2400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入學時間</a:t>
            </a:r>
            <a:endParaRPr lang="en-US" altLang="zh-TW" sz="2400" dirty="0">
              <a:uFill>
                <a:solidFill>
                  <a:srgbClr val="FF0000"/>
                </a:solidFill>
              </a:u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384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請記住</a:t>
            </a:r>
            <a:r>
              <a:rPr lang="zh-TW" altLang="en-US"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帳號</a:t>
            </a:r>
            <a:r>
              <a:rPr lang="zh-TW" altLang="en-US" sz="2400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密碼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避免未來無法登入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384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如忘記密碼請使用電腦版網頁進行忘記密碼申請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lnSpc>
                <a:spcPts val="3840"/>
              </a:lnSpc>
              <a:buFont typeface="Wingdings" panose="05000000000000000000" pitchFamily="2" charset="2"/>
              <a:buChar char="Ø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若為</a:t>
            </a:r>
            <a:r>
              <a:rPr lang="zh-TW" altLang="en-US" sz="2400" b="1" u="heavy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轉學生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身分，資料尚未建置請將</a:t>
            </a:r>
            <a:r>
              <a:rPr lang="zh-TW" altLang="en-US" sz="3200" b="1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姓名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b="1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系所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b="1" u="heavy" dirty="0">
                <a:uFill>
                  <a:solidFill>
                    <a:srgbClr val="FF0000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</a:rPr>
              <a:t>學號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寄到就輔組信箱：</a:t>
            </a:r>
            <a:r>
              <a:rPr lang="en-US" altLang="zh-TW" sz="2400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ic@mail.nknu.edu.tw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（主旨：轉學生</a:t>
            </a:r>
            <a:r>
              <a:rPr lang="en-US" altLang="zh-TW" sz="24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UCAN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資料）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794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職業興趣探索</a:t>
            </a:r>
            <a:br>
              <a:rPr lang="en-US" altLang="zh-TW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solidFill>
                  <a:schemeClr val="accent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施測步驟</a:t>
            </a:r>
            <a:endParaRPr lang="zh-TW" alt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4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8810955" y="3159773"/>
            <a:ext cx="2723823" cy="8745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施測項目：職業興趣探索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請點選職業興趣探索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8E518E2-E952-7B5F-9B41-BD1EF022B9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02"/>
          <a:stretch/>
        </p:blipFill>
        <p:spPr>
          <a:xfrm>
            <a:off x="1093255" y="116665"/>
            <a:ext cx="3855697" cy="6624671"/>
          </a:xfrm>
          <a:prstGeom prst="rect">
            <a:avLst/>
          </a:prstGeom>
        </p:spPr>
      </p:pic>
      <p:sp>
        <p:nvSpPr>
          <p:cNvPr id="5" name="矩形 7">
            <a:extLst>
              <a:ext uri="{FF2B5EF4-FFF2-40B4-BE49-F238E27FC236}">
                <a16:creationId xmlns:a16="http://schemas.microsoft.com/office/drawing/2014/main" id="{282E5D06-565A-99EA-3E1A-CDF4BCB144CF}"/>
              </a:ext>
            </a:extLst>
          </p:cNvPr>
          <p:cNvSpPr/>
          <p:nvPr/>
        </p:nvSpPr>
        <p:spPr>
          <a:xfrm>
            <a:off x="1480468" y="1983369"/>
            <a:ext cx="3468484" cy="466928"/>
          </a:xfrm>
          <a:custGeom>
            <a:avLst/>
            <a:gdLst>
              <a:gd name="connsiteX0" fmla="*/ 0 w 914399"/>
              <a:gd name="connsiteY0" fmla="*/ 0 h 466928"/>
              <a:gd name="connsiteX1" fmla="*/ 448056 w 914399"/>
              <a:gd name="connsiteY1" fmla="*/ 0 h 466928"/>
              <a:gd name="connsiteX2" fmla="*/ 914399 w 914399"/>
              <a:gd name="connsiteY2" fmla="*/ 0 h 466928"/>
              <a:gd name="connsiteX3" fmla="*/ 914399 w 914399"/>
              <a:gd name="connsiteY3" fmla="*/ 466928 h 466928"/>
              <a:gd name="connsiteX4" fmla="*/ 438912 w 914399"/>
              <a:gd name="connsiteY4" fmla="*/ 466928 h 466928"/>
              <a:gd name="connsiteX5" fmla="*/ 0 w 914399"/>
              <a:gd name="connsiteY5" fmla="*/ 466928 h 466928"/>
              <a:gd name="connsiteX6" fmla="*/ 0 w 914399"/>
              <a:gd name="connsiteY6" fmla="*/ 0 h 4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" h="466928" extrusionOk="0">
                <a:moveTo>
                  <a:pt x="0" y="0"/>
                </a:moveTo>
                <a:cubicBezTo>
                  <a:pt x="157544" y="-17206"/>
                  <a:pt x="294163" y="15939"/>
                  <a:pt x="448056" y="0"/>
                </a:cubicBezTo>
                <a:cubicBezTo>
                  <a:pt x="601949" y="-15939"/>
                  <a:pt x="682594" y="-11627"/>
                  <a:pt x="914399" y="0"/>
                </a:cubicBezTo>
                <a:cubicBezTo>
                  <a:pt x="924759" y="196331"/>
                  <a:pt x="926014" y="265894"/>
                  <a:pt x="914399" y="466928"/>
                </a:cubicBezTo>
                <a:cubicBezTo>
                  <a:pt x="723722" y="489037"/>
                  <a:pt x="550520" y="488409"/>
                  <a:pt x="438912" y="466928"/>
                </a:cubicBezTo>
                <a:cubicBezTo>
                  <a:pt x="327304" y="445447"/>
                  <a:pt x="121335" y="461996"/>
                  <a:pt x="0" y="466928"/>
                </a:cubicBezTo>
                <a:cubicBezTo>
                  <a:pt x="6582" y="279643"/>
                  <a:pt x="965" y="102995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5F4EFFD-1155-A35A-10AF-CA80A6F7C6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02"/>
          <a:stretch/>
        </p:blipFill>
        <p:spPr>
          <a:xfrm>
            <a:off x="4948952" y="116665"/>
            <a:ext cx="3855697" cy="6624672"/>
          </a:xfrm>
          <a:prstGeom prst="rect">
            <a:avLst/>
          </a:prstGeom>
        </p:spPr>
      </p:pic>
      <p:sp>
        <p:nvSpPr>
          <p:cNvPr id="11" name="矩形 7">
            <a:extLst>
              <a:ext uri="{FF2B5EF4-FFF2-40B4-BE49-F238E27FC236}">
                <a16:creationId xmlns:a16="http://schemas.microsoft.com/office/drawing/2014/main" id="{A6B088C6-AF50-4D00-7020-C45E70BC66CD}"/>
              </a:ext>
            </a:extLst>
          </p:cNvPr>
          <p:cNvSpPr/>
          <p:nvPr/>
        </p:nvSpPr>
        <p:spPr>
          <a:xfrm>
            <a:off x="5336165" y="2513090"/>
            <a:ext cx="3468484" cy="466928"/>
          </a:xfrm>
          <a:custGeom>
            <a:avLst/>
            <a:gdLst>
              <a:gd name="connsiteX0" fmla="*/ 0 w 914399"/>
              <a:gd name="connsiteY0" fmla="*/ 0 h 466928"/>
              <a:gd name="connsiteX1" fmla="*/ 448056 w 914399"/>
              <a:gd name="connsiteY1" fmla="*/ 0 h 466928"/>
              <a:gd name="connsiteX2" fmla="*/ 914399 w 914399"/>
              <a:gd name="connsiteY2" fmla="*/ 0 h 466928"/>
              <a:gd name="connsiteX3" fmla="*/ 914399 w 914399"/>
              <a:gd name="connsiteY3" fmla="*/ 466928 h 466928"/>
              <a:gd name="connsiteX4" fmla="*/ 438912 w 914399"/>
              <a:gd name="connsiteY4" fmla="*/ 466928 h 466928"/>
              <a:gd name="connsiteX5" fmla="*/ 0 w 914399"/>
              <a:gd name="connsiteY5" fmla="*/ 466928 h 466928"/>
              <a:gd name="connsiteX6" fmla="*/ 0 w 914399"/>
              <a:gd name="connsiteY6" fmla="*/ 0 h 46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399" h="466928" extrusionOk="0">
                <a:moveTo>
                  <a:pt x="0" y="0"/>
                </a:moveTo>
                <a:cubicBezTo>
                  <a:pt x="157544" y="-17206"/>
                  <a:pt x="294163" y="15939"/>
                  <a:pt x="448056" y="0"/>
                </a:cubicBezTo>
                <a:cubicBezTo>
                  <a:pt x="601949" y="-15939"/>
                  <a:pt x="682594" y="-11627"/>
                  <a:pt x="914399" y="0"/>
                </a:cubicBezTo>
                <a:cubicBezTo>
                  <a:pt x="924759" y="196331"/>
                  <a:pt x="926014" y="265894"/>
                  <a:pt x="914399" y="466928"/>
                </a:cubicBezTo>
                <a:cubicBezTo>
                  <a:pt x="723722" y="489037"/>
                  <a:pt x="550520" y="488409"/>
                  <a:pt x="438912" y="466928"/>
                </a:cubicBezTo>
                <a:cubicBezTo>
                  <a:pt x="327304" y="445447"/>
                  <a:pt x="121335" y="461996"/>
                  <a:pt x="0" y="466928"/>
                </a:cubicBezTo>
                <a:cubicBezTo>
                  <a:pt x="6582" y="279643"/>
                  <a:pt x="965" y="102995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4702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基礎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TM03457444[[fn=基準]]</Template>
  <TotalTime>864</TotalTime>
  <Words>507</Words>
  <Application>Microsoft Office PowerPoint</Application>
  <PresentationFormat>寬螢幕</PresentationFormat>
  <Paragraphs>68</Paragraphs>
  <Slides>24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0" baseType="lpstr">
      <vt:lpstr>新細明體</vt:lpstr>
      <vt:lpstr>標楷體</vt:lpstr>
      <vt:lpstr>Calibri</vt:lpstr>
      <vt:lpstr>Corbel</vt:lpstr>
      <vt:lpstr>Wingdings</vt:lpstr>
      <vt:lpstr>基礎</vt:lpstr>
      <vt:lpstr> UCAN 大專校院就業職能平台</vt:lpstr>
      <vt:lpstr>大專校院就業職能平台</vt:lpstr>
      <vt:lpstr>施測網站</vt:lpstr>
      <vt:lpstr>登入方法</vt:lpstr>
      <vt:lpstr>PowerPoint 簡報</vt:lpstr>
      <vt:lpstr>PowerPoint 簡報</vt:lpstr>
      <vt:lpstr>PowerPoint 簡報</vt:lpstr>
      <vt:lpstr>職業興趣探索 施測步驟</vt:lpstr>
      <vt:lpstr>PowerPoint 簡報</vt:lpstr>
      <vt:lpstr>PowerPoint 簡報</vt:lpstr>
      <vt:lpstr>PowerPoint 簡報</vt:lpstr>
      <vt:lpstr>PowerPoint 簡報</vt:lpstr>
      <vt:lpstr>PowerPoint 簡報</vt:lpstr>
      <vt:lpstr>職場共通職能 施測步驟</vt:lpstr>
      <vt:lpstr>PowerPoint 簡報</vt:lpstr>
      <vt:lpstr>PowerPoint 簡報</vt:lpstr>
      <vt:lpstr>PowerPoint 簡報</vt:lpstr>
      <vt:lpstr>專業職能 施測步驟</vt:lpstr>
      <vt:lpstr>PowerPoint 簡報</vt:lpstr>
      <vt:lpstr>PowerPoint 簡報</vt:lpstr>
      <vt:lpstr>PowerPoint 簡報</vt:lpstr>
      <vt:lpstr>查看歷次施測結果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UCAN 大專校院就業職能平台</dc:title>
  <dc:creator>user</dc:creator>
  <cp:lastModifiedBy>user</cp:lastModifiedBy>
  <cp:revision>98</cp:revision>
  <cp:lastPrinted>2023-03-09T05:46:48Z</cp:lastPrinted>
  <dcterms:created xsi:type="dcterms:W3CDTF">2023-02-09T01:30:01Z</dcterms:created>
  <dcterms:modified xsi:type="dcterms:W3CDTF">2024-10-07T05:21:29Z</dcterms:modified>
</cp:coreProperties>
</file>