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2" r:id="rId2"/>
    <p:sldId id="292" r:id="rId3"/>
    <p:sldId id="306" r:id="rId4"/>
    <p:sldId id="307" r:id="rId5"/>
    <p:sldId id="308" r:id="rId6"/>
    <p:sldId id="297" r:id="rId7"/>
    <p:sldId id="310" r:id="rId8"/>
    <p:sldId id="311" r:id="rId9"/>
    <p:sldId id="304" r:id="rId10"/>
    <p:sldId id="305" r:id="rId11"/>
    <p:sldId id="303" r:id="rId12"/>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0" d="100"/>
          <a:sy n="120" d="100"/>
        </p:scale>
        <p:origin x="4104" y="7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BD71699-2F7D-405E-868C-4574A049F6B7}" type="datetimeFigureOut">
              <a:rPr lang="zh-TW" altLang="en-US" smtClean="0"/>
              <a:pPr/>
              <a:t>2018/10/3</a:t>
            </a:fld>
            <a:endParaRPr lang="zh-TW" altLang="en-US"/>
          </a:p>
        </p:txBody>
      </p:sp>
      <p:sp>
        <p:nvSpPr>
          <p:cNvPr id="4" name="投影片影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1165955-02BA-4394-8220-19C8DCAEC6A1}" type="slidenum">
              <a:rPr lang="zh-TW" altLang="en-US" smtClean="0"/>
              <a:pPr/>
              <a:t>‹#›</a:t>
            </a:fld>
            <a:endParaRPr lang="zh-TW" altLang="en-US"/>
          </a:p>
        </p:txBody>
      </p:sp>
    </p:spTree>
    <p:extLst>
      <p:ext uri="{BB962C8B-B14F-4D97-AF65-F5344CB8AC3E}">
        <p14:creationId xmlns:p14="http://schemas.microsoft.com/office/powerpoint/2010/main" val="3410068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5484EE6-8F61-423A-90F9-6382491AFB27}" type="slidenum">
              <a:rPr lang="zh-TW" altLang="en-US" smtClean="0"/>
              <a:pPr/>
              <a:t>2</a:t>
            </a:fld>
            <a:endParaRPr lang="zh-TW" altLang="en-US"/>
          </a:p>
        </p:txBody>
      </p:sp>
    </p:spTree>
    <p:extLst>
      <p:ext uri="{BB962C8B-B14F-4D97-AF65-F5344CB8AC3E}">
        <p14:creationId xmlns:p14="http://schemas.microsoft.com/office/powerpoint/2010/main" val="703129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1">
          <a:blip r:embed="rId2" cstate="print">
            <a:alphaModFix amt="58000"/>
            <a:lum/>
          </a:blip>
          <a:srcRect/>
          <a:stretch>
            <a:fillRect t="-17000" b="-17000"/>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dirty="0"/>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331041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2443784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236598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136037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257424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164279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1050996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3896568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3981583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2925261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2AEDA47-BAB6-4CF3-B1DB-A02ABF1520C7}" type="datetimeFigureOut">
              <a:rPr lang="zh-TW" altLang="en-US" smtClean="0"/>
              <a:pPr/>
              <a:t>2018/10/3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212676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7000" b="-17000"/>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EDA47-BAB6-4CF3-B1DB-A02ABF1520C7}" type="datetimeFigureOut">
              <a:rPr lang="zh-TW" altLang="en-US" smtClean="0"/>
              <a:pPr/>
              <a:t>2018/10/3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58D04-0DEC-45E5-AC89-2D4B953CE618}" type="slidenum">
              <a:rPr lang="zh-TW" altLang="en-US" smtClean="0"/>
              <a:pPr/>
              <a:t>‹#›</a:t>
            </a:fld>
            <a:endParaRPr lang="zh-TW" altLang="en-US"/>
          </a:p>
        </p:txBody>
      </p:sp>
    </p:spTree>
    <p:extLst>
      <p:ext uri="{BB962C8B-B14F-4D97-AF65-F5344CB8AC3E}">
        <p14:creationId xmlns:p14="http://schemas.microsoft.com/office/powerpoint/2010/main" val="2913676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3"/>
          <p:cNvSpPr txBox="1">
            <a:spLocks noGrp="1"/>
          </p:cNvSpPr>
          <p:nvPr>
            <p:ph idx="1"/>
          </p:nvPr>
        </p:nvSpPr>
        <p:spPr>
          <a:xfrm>
            <a:off x="3937388" y="2841980"/>
            <a:ext cx="7591829" cy="701731"/>
          </a:xfrm>
          <a:prstGeom prst="rect">
            <a:avLst/>
          </a:prstGeom>
          <a:noFill/>
        </p:spPr>
        <p:txBody>
          <a:bodyPr wrap="square" rtlCol="0">
            <a:spAutoFit/>
          </a:bodyPr>
          <a:lstStyle/>
          <a:p>
            <a:pPr marL="0" indent="0">
              <a:buNone/>
            </a:pPr>
            <a:r>
              <a:rPr lang="zh-TW" altLang="en-US" sz="4400" b="1" dirty="0">
                <a:latin typeface="標楷體" panose="03000509000000000000" pitchFamily="65" charset="-120"/>
                <a:ea typeface="標楷體" panose="03000509000000000000" pitchFamily="65" charset="-120"/>
              </a:rPr>
              <a:t>鼓勵</a:t>
            </a:r>
            <a:r>
              <a:rPr lang="zh-TW" altLang="en-US" sz="4400" b="1" dirty="0" smtClean="0">
                <a:latin typeface="標楷體" panose="03000509000000000000" pitchFamily="65" charset="-120"/>
                <a:ea typeface="標楷體" panose="03000509000000000000" pitchFamily="65" charset="-120"/>
              </a:rPr>
              <a:t>企業投入運動之措施</a:t>
            </a:r>
            <a:endParaRPr lang="zh-TW" altLang="en-US" sz="4400" b="1" dirty="0">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xmlns="" id="{0F72A58E-3118-4F88-80F3-CF292A6F07F7}"/>
              </a:ext>
            </a:extLst>
          </p:cNvPr>
          <p:cNvPicPr>
            <a:picLocks noChangeAspect="1"/>
          </p:cNvPicPr>
          <p:nvPr/>
        </p:nvPicPr>
        <p:blipFill rotWithShape="1">
          <a:blip r:embed="rId2" cstate="print">
            <a:clrChange>
              <a:clrFrom>
                <a:srgbClr val="FFFFFF"/>
              </a:clrFrom>
              <a:clrTo>
                <a:srgbClr val="FFFFFF">
                  <a:alpha val="0"/>
                </a:srgbClr>
              </a:clrTo>
            </a:clrChange>
          </a:blip>
          <a:srcRect t="62869"/>
          <a:stretch/>
        </p:blipFill>
        <p:spPr>
          <a:xfrm>
            <a:off x="937593" y="3982452"/>
            <a:ext cx="3333750" cy="774533"/>
          </a:xfrm>
          <a:prstGeom prst="rect">
            <a:avLst/>
          </a:prstGeom>
        </p:spPr>
      </p:pic>
      <p:pic>
        <p:nvPicPr>
          <p:cNvPr id="8" name="圖片 7">
            <a:extLst>
              <a:ext uri="{FF2B5EF4-FFF2-40B4-BE49-F238E27FC236}">
                <a16:creationId xmlns:a16="http://schemas.microsoft.com/office/drawing/2014/main" xmlns="" id="{A6CD0C58-53DA-4194-9F35-39E7B6F278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0514" y="2125026"/>
            <a:ext cx="1767908" cy="1767908"/>
          </a:xfrm>
          <a:prstGeom prst="rect">
            <a:avLst/>
          </a:prstGeom>
        </p:spPr>
      </p:pic>
      <p:pic>
        <p:nvPicPr>
          <p:cNvPr id="1026" name="Picture 2" descr="ãç¥è­iconãçåçæå°çµæ"/>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25147" y="4162533"/>
            <a:ext cx="2952750"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251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4925" y="351821"/>
            <a:ext cx="10515600" cy="1034129"/>
          </a:xfrm>
          <a:noFill/>
        </p:spPr>
        <p:txBody>
          <a:bodyPr wrap="square" rtlCol="0">
            <a:spAutoFit/>
          </a:bodyPr>
          <a:lstStyle/>
          <a:p>
            <a:r>
              <a:rPr lang="zh-TW" altLang="en-US" sz="3400" b="1" dirty="0">
                <a:solidFill>
                  <a:srgbClr val="0F4D15"/>
                </a:solidFill>
                <a:latin typeface="標楷體" pitchFamily="65" charset="-120"/>
                <a:ea typeface="標楷體" pitchFamily="65" charset="-120"/>
                <a:cs typeface="+mn-cs"/>
              </a:rPr>
              <a:t>辦理體育推手獎表揚企業、團體及個人贊助體育團體或運動選手及推展體育運動賽事</a:t>
            </a:r>
          </a:p>
        </p:txBody>
      </p:sp>
      <p:graphicFrame>
        <p:nvGraphicFramePr>
          <p:cNvPr id="5" name="表格 4"/>
          <p:cNvGraphicFramePr>
            <a:graphicFrameLocks noGrp="1"/>
          </p:cNvGraphicFramePr>
          <p:nvPr>
            <p:extLst>
              <p:ext uri="{D42A27DB-BD31-4B8C-83A1-F6EECF244321}">
                <p14:modId xmlns:p14="http://schemas.microsoft.com/office/powerpoint/2010/main" val="3141664705"/>
              </p:ext>
            </p:extLst>
          </p:nvPr>
        </p:nvGraphicFramePr>
        <p:xfrm>
          <a:off x="362230" y="1395522"/>
          <a:ext cx="11509071" cy="5119241"/>
        </p:xfrm>
        <a:graphic>
          <a:graphicData uri="http://schemas.openxmlformats.org/drawingml/2006/table">
            <a:tbl>
              <a:tblPr firstRow="1" bandRow="1">
                <a:tableStyleId>{5C22544A-7EE6-4342-B048-85BDC9FD1C3A}</a:tableStyleId>
              </a:tblPr>
              <a:tblGrid>
                <a:gridCol w="427940"/>
                <a:gridCol w="1619079"/>
                <a:gridCol w="9462052"/>
              </a:tblGrid>
              <a:tr h="370840">
                <a:tc>
                  <a:txBody>
                    <a:bodyPr/>
                    <a:lstStyle/>
                    <a:p>
                      <a:pPr marL="0" algn="ctr" defTabSz="914400" rtl="0" eaLnBrk="1" latinLnBrk="0" hangingPunct="1"/>
                      <a:r>
                        <a:rPr lang="zh-TW" altLang="en-US" sz="1800" b="1" kern="1200" dirty="0" smtClean="0">
                          <a:solidFill>
                            <a:schemeClr val="bg1"/>
                          </a:solidFill>
                          <a:latin typeface="標楷體" pitchFamily="65" charset="-120"/>
                          <a:ea typeface="標楷體" pitchFamily="65" charset="-120"/>
                          <a:cs typeface="+mn-cs"/>
                        </a:rPr>
                        <a:t>類</a:t>
                      </a:r>
                    </a:p>
                    <a:p>
                      <a:pPr marL="0" algn="ctr" defTabSz="914400" rtl="0" eaLnBrk="1" latinLnBrk="0" hangingPunct="1"/>
                      <a:r>
                        <a:rPr lang="zh-TW" altLang="en-US" sz="1800" b="1" kern="1200" dirty="0" smtClean="0">
                          <a:solidFill>
                            <a:schemeClr val="bg1"/>
                          </a:solidFill>
                          <a:latin typeface="標楷體" pitchFamily="65" charset="-120"/>
                          <a:ea typeface="標楷體" pitchFamily="65" charset="-120"/>
                          <a:cs typeface="+mn-cs"/>
                        </a:rPr>
                        <a:t>別</a:t>
                      </a:r>
                    </a:p>
                  </a:txBody>
                  <a:tcPr anchor="ctr"/>
                </a:tc>
                <a:tc>
                  <a:txBody>
                    <a:bodyPr/>
                    <a:lstStyle/>
                    <a:p>
                      <a:pPr marL="0" algn="ctr" defTabSz="914400" rtl="0" eaLnBrk="1" latinLnBrk="0" hangingPunct="1"/>
                      <a:r>
                        <a:rPr lang="zh-TW" altLang="en-US" sz="1800" kern="1200" dirty="0" smtClean="0">
                          <a:solidFill>
                            <a:schemeClr val="bg1"/>
                          </a:solidFill>
                          <a:latin typeface="標楷體" pitchFamily="65" charset="-120"/>
                          <a:ea typeface="標楷體" pitchFamily="65" charset="-120"/>
                          <a:cs typeface="+mn-cs"/>
                        </a:rPr>
                        <a:t>獎項</a:t>
                      </a:r>
                      <a:endParaRPr lang="zh-TW" altLang="en-US" sz="1800" kern="1200" dirty="0">
                        <a:solidFill>
                          <a:schemeClr val="bg1"/>
                        </a:solidFill>
                        <a:latin typeface="標楷體" pitchFamily="65" charset="-120"/>
                        <a:ea typeface="標楷體" pitchFamily="65" charset="-120"/>
                        <a:cs typeface="+mn-cs"/>
                      </a:endParaRPr>
                    </a:p>
                  </a:txBody>
                  <a:tcPr anchor="ctr"/>
                </a:tc>
                <a:tc>
                  <a:txBody>
                    <a:bodyPr/>
                    <a:lstStyle/>
                    <a:p>
                      <a:pPr marL="0" algn="ctr" defTabSz="914400" rtl="0" eaLnBrk="1" latinLnBrk="0" hangingPunct="1"/>
                      <a:r>
                        <a:rPr lang="zh-TW" altLang="en-US" sz="1800" kern="1200" dirty="0" smtClean="0">
                          <a:solidFill>
                            <a:schemeClr val="bg1"/>
                          </a:solidFill>
                          <a:latin typeface="標楷體" pitchFamily="65" charset="-120"/>
                          <a:ea typeface="標楷體" pitchFamily="65" charset="-120"/>
                          <a:cs typeface="+mn-cs"/>
                        </a:rPr>
                        <a:t>表揚事蹟資格條件</a:t>
                      </a:r>
                      <a:r>
                        <a:rPr lang="en-US" altLang="zh-TW" sz="1800" kern="1200" dirty="0" smtClean="0">
                          <a:solidFill>
                            <a:schemeClr val="bg1"/>
                          </a:solidFill>
                          <a:latin typeface="標楷體" pitchFamily="65" charset="-120"/>
                          <a:ea typeface="標楷體" pitchFamily="65" charset="-120"/>
                          <a:cs typeface="+mn-cs"/>
                        </a:rPr>
                        <a:t>【</a:t>
                      </a:r>
                      <a:r>
                        <a:rPr lang="zh-TW" altLang="en-US" sz="1800" kern="1200" dirty="0" smtClean="0">
                          <a:solidFill>
                            <a:schemeClr val="bg1"/>
                          </a:solidFill>
                          <a:latin typeface="標楷體" pitchFamily="65" charset="-120"/>
                          <a:ea typeface="標楷體" pitchFamily="65" charset="-120"/>
                          <a:cs typeface="+mn-cs"/>
                        </a:rPr>
                        <a:t>新臺幣元</a:t>
                      </a:r>
                      <a:r>
                        <a:rPr lang="en-US" altLang="zh-TW" sz="1800" kern="1200" dirty="0" smtClean="0">
                          <a:solidFill>
                            <a:schemeClr val="bg1"/>
                          </a:solidFill>
                          <a:latin typeface="標楷體" pitchFamily="65" charset="-120"/>
                          <a:ea typeface="標楷體" pitchFamily="65" charset="-120"/>
                          <a:cs typeface="+mn-cs"/>
                        </a:rPr>
                        <a:t>】</a:t>
                      </a:r>
                      <a:endParaRPr lang="zh-TW" altLang="en-US" sz="1800" kern="1200" dirty="0">
                        <a:solidFill>
                          <a:schemeClr val="bg1"/>
                        </a:solidFill>
                        <a:latin typeface="標楷體" pitchFamily="65" charset="-120"/>
                        <a:ea typeface="標楷體" pitchFamily="65" charset="-120"/>
                        <a:cs typeface="+mn-cs"/>
                      </a:endParaRPr>
                    </a:p>
                  </a:txBody>
                  <a:tcPr anchor="ctr"/>
                </a:tc>
              </a:tr>
              <a:tr h="370840">
                <a:tc rowSpan="4">
                  <a:txBody>
                    <a:bodyPr/>
                    <a:lstStyle/>
                    <a:p>
                      <a:pPr marL="0" algn="ctr" defTabSz="914400" rtl="0" eaLnBrk="1" latinLnBrk="0" hangingPunct="1"/>
                      <a:r>
                        <a:rPr lang="zh-TW" altLang="en-US" sz="1800" b="1" kern="1200" dirty="0" smtClean="0">
                          <a:solidFill>
                            <a:schemeClr val="dk1"/>
                          </a:solidFill>
                          <a:latin typeface="標楷體" pitchFamily="65" charset="-120"/>
                          <a:ea typeface="標楷體" pitchFamily="65" charset="-120"/>
                          <a:cs typeface="+mn-cs"/>
                        </a:rPr>
                        <a:t>贊</a:t>
                      </a:r>
                      <a:endParaRPr lang="en-US" altLang="zh-TW" sz="1800" b="1" kern="1200" dirty="0" smtClean="0">
                        <a:solidFill>
                          <a:schemeClr val="dk1"/>
                        </a:solidFill>
                        <a:latin typeface="標楷體" pitchFamily="65" charset="-120"/>
                        <a:ea typeface="標楷體" pitchFamily="65" charset="-120"/>
                        <a:cs typeface="+mn-cs"/>
                      </a:endParaRPr>
                    </a:p>
                    <a:p>
                      <a:pPr marL="0" algn="ctr" defTabSz="914400" rtl="0" eaLnBrk="1" latinLnBrk="0" hangingPunct="1"/>
                      <a:r>
                        <a:rPr lang="zh-TW" altLang="en-US" sz="1800" b="1" kern="1200" dirty="0" smtClean="0">
                          <a:solidFill>
                            <a:schemeClr val="dk1"/>
                          </a:solidFill>
                          <a:latin typeface="標楷體" pitchFamily="65" charset="-120"/>
                          <a:ea typeface="標楷體" pitchFamily="65" charset="-120"/>
                          <a:cs typeface="+mn-cs"/>
                        </a:rPr>
                        <a:t>助</a:t>
                      </a:r>
                      <a:endParaRPr lang="en-US" altLang="zh-TW" sz="1800" b="1" kern="1200" dirty="0" smtClean="0">
                        <a:solidFill>
                          <a:schemeClr val="dk1"/>
                        </a:solidFill>
                        <a:latin typeface="標楷體" pitchFamily="65" charset="-120"/>
                        <a:ea typeface="標楷體" pitchFamily="65" charset="-120"/>
                        <a:cs typeface="+mn-cs"/>
                      </a:endParaRPr>
                    </a:p>
                    <a:p>
                      <a:pPr marL="0" algn="ctr" defTabSz="914400" rtl="0" eaLnBrk="1" latinLnBrk="0" hangingPunct="1"/>
                      <a:r>
                        <a:rPr lang="zh-TW" altLang="en-US" sz="1800" b="1" kern="1200" dirty="0" smtClean="0">
                          <a:solidFill>
                            <a:schemeClr val="dk1"/>
                          </a:solidFill>
                          <a:latin typeface="標楷體" pitchFamily="65" charset="-120"/>
                          <a:ea typeface="標楷體" pitchFamily="65" charset="-120"/>
                          <a:cs typeface="+mn-cs"/>
                        </a:rPr>
                        <a:t>類</a:t>
                      </a:r>
                    </a:p>
                  </a:txBody>
                  <a:tcPr anchor="ctr"/>
                </a:tc>
                <a:tc>
                  <a:txBody>
                    <a:bodyPr/>
                    <a:lstStyle/>
                    <a:p>
                      <a:r>
                        <a:rPr lang="zh-TW" altLang="en-US" sz="1600" dirty="0" smtClean="0">
                          <a:latin typeface="標楷體" pitchFamily="65" charset="-120"/>
                          <a:ea typeface="標楷體" pitchFamily="65" charset="-120"/>
                        </a:rPr>
                        <a:t>金質獎</a:t>
                      </a:r>
                      <a:endParaRPr lang="zh-TW" altLang="en-US" sz="1600" dirty="0">
                        <a:latin typeface="標楷體" pitchFamily="65" charset="-120"/>
                        <a:ea typeface="標楷體" pitchFamily="65" charset="-120"/>
                      </a:endParaRPr>
                    </a:p>
                  </a:txBody>
                  <a:tcPr/>
                </a:tc>
                <a:tc>
                  <a:txBody>
                    <a:bodyPr/>
                    <a:lstStyle/>
                    <a:p>
                      <a:r>
                        <a:rPr lang="zh-TW" altLang="en-US" sz="1600" dirty="0" smtClean="0">
                          <a:latin typeface="標楷體" pitchFamily="65" charset="-120"/>
                          <a:ea typeface="標楷體" pitchFamily="65" charset="-120"/>
                        </a:rPr>
                        <a:t>最近</a:t>
                      </a:r>
                      <a:r>
                        <a:rPr lang="en-US" altLang="zh-TW" sz="1600" dirty="0" smtClean="0">
                          <a:latin typeface="標楷體" pitchFamily="65" charset="-120"/>
                          <a:ea typeface="標楷體" pitchFamily="65" charset="-120"/>
                        </a:rPr>
                        <a:t>1</a:t>
                      </a:r>
                      <a:r>
                        <a:rPr lang="zh-TW" altLang="en-US" sz="1600" dirty="0" smtClean="0">
                          <a:latin typeface="標楷體" pitchFamily="65" charset="-120"/>
                          <a:ea typeface="標楷體" pitchFamily="65" charset="-120"/>
                        </a:rPr>
                        <a:t>年贊助金額達</a:t>
                      </a:r>
                      <a:r>
                        <a:rPr lang="en-US" altLang="zh-TW" sz="1600" dirty="0" smtClean="0">
                          <a:latin typeface="標楷體" pitchFamily="65" charset="-120"/>
                          <a:ea typeface="標楷體" pitchFamily="65" charset="-120"/>
                        </a:rPr>
                        <a:t>1,500</a:t>
                      </a:r>
                      <a:r>
                        <a:rPr lang="zh-TW" altLang="en-US" sz="1600" dirty="0" smtClean="0">
                          <a:latin typeface="標楷體" pitchFamily="65" charset="-120"/>
                          <a:ea typeface="標楷體" pitchFamily="65" charset="-120"/>
                        </a:rPr>
                        <a:t>萬（含）以上者。</a:t>
                      </a:r>
                      <a:endParaRPr lang="zh-TW" altLang="en-US" sz="1600" dirty="0">
                        <a:latin typeface="標楷體" pitchFamily="65" charset="-120"/>
                        <a:ea typeface="標楷體" pitchFamily="65" charset="-120"/>
                      </a:endParaRPr>
                    </a:p>
                  </a:txBody>
                  <a:tcPr/>
                </a:tc>
              </a:tr>
              <a:tr h="370840">
                <a:tc vMerge="1">
                  <a:txBody>
                    <a:bodyPr/>
                    <a:lstStyle/>
                    <a:p>
                      <a:endParaRPr lang="zh-TW" altLang="en-US" dirty="0"/>
                    </a:p>
                  </a:txBody>
                  <a:tcPr/>
                </a:tc>
                <a:tc>
                  <a:txBody>
                    <a:bodyPr/>
                    <a:lstStyle/>
                    <a:p>
                      <a:r>
                        <a:rPr lang="zh-TW" altLang="en-US" sz="1600" dirty="0" smtClean="0">
                          <a:latin typeface="標楷體" pitchFamily="65" charset="-120"/>
                          <a:ea typeface="標楷體" pitchFamily="65" charset="-120"/>
                        </a:rPr>
                        <a:t>銀質獎</a:t>
                      </a:r>
                      <a:endParaRPr lang="zh-TW" altLang="en-US" sz="1600" dirty="0">
                        <a:latin typeface="標楷體" pitchFamily="65" charset="-120"/>
                        <a:ea typeface="標楷體" pitchFamily="65" charset="-120"/>
                      </a:endParaRPr>
                    </a:p>
                  </a:txBody>
                  <a:tcPr/>
                </a:tc>
                <a:tc>
                  <a:txBody>
                    <a:bodyPr/>
                    <a:lstStyle/>
                    <a:p>
                      <a:r>
                        <a:rPr lang="zh-TW" altLang="en-US" sz="1600" dirty="0" smtClean="0">
                          <a:latin typeface="標楷體" pitchFamily="65" charset="-120"/>
                          <a:ea typeface="標楷體" pitchFamily="65" charset="-120"/>
                        </a:rPr>
                        <a:t>最近</a:t>
                      </a:r>
                      <a:r>
                        <a:rPr lang="en-US" altLang="zh-TW" sz="1600" dirty="0" smtClean="0">
                          <a:latin typeface="標楷體" pitchFamily="65" charset="-120"/>
                          <a:ea typeface="標楷體" pitchFamily="65" charset="-120"/>
                        </a:rPr>
                        <a:t>1</a:t>
                      </a:r>
                      <a:r>
                        <a:rPr lang="zh-TW" altLang="en-US" sz="1600" dirty="0" smtClean="0">
                          <a:latin typeface="標楷體" pitchFamily="65" charset="-120"/>
                          <a:ea typeface="標楷體" pitchFamily="65" charset="-120"/>
                        </a:rPr>
                        <a:t>年贊助金額達</a:t>
                      </a:r>
                      <a:r>
                        <a:rPr lang="en-US" altLang="zh-TW" sz="1600" dirty="0" smtClean="0">
                          <a:latin typeface="標楷體" pitchFamily="65" charset="-120"/>
                          <a:ea typeface="標楷體" pitchFamily="65" charset="-120"/>
                        </a:rPr>
                        <a:t>1,000</a:t>
                      </a:r>
                      <a:r>
                        <a:rPr lang="zh-TW" altLang="en-US" sz="1600" dirty="0" smtClean="0">
                          <a:latin typeface="標楷體" pitchFamily="65" charset="-120"/>
                          <a:ea typeface="標楷體" pitchFamily="65" charset="-120"/>
                        </a:rPr>
                        <a:t>萬（含），未達</a:t>
                      </a:r>
                      <a:r>
                        <a:rPr lang="en-US" altLang="zh-TW" sz="1600" dirty="0" smtClean="0">
                          <a:latin typeface="標楷體" pitchFamily="65" charset="-120"/>
                          <a:ea typeface="標楷體" pitchFamily="65" charset="-120"/>
                        </a:rPr>
                        <a:t>1,500</a:t>
                      </a:r>
                      <a:r>
                        <a:rPr lang="zh-TW" altLang="en-US" sz="1600" dirty="0" smtClean="0">
                          <a:latin typeface="標楷體" pitchFamily="65" charset="-120"/>
                          <a:ea typeface="標楷體" pitchFamily="65" charset="-120"/>
                        </a:rPr>
                        <a:t>萬者。</a:t>
                      </a:r>
                      <a:endParaRPr lang="zh-TW" altLang="en-US" sz="1600" dirty="0">
                        <a:latin typeface="標楷體" pitchFamily="65" charset="-120"/>
                        <a:ea typeface="標楷體" pitchFamily="65" charset="-120"/>
                      </a:endParaRPr>
                    </a:p>
                  </a:txBody>
                  <a:tcPr/>
                </a:tc>
              </a:tr>
              <a:tr h="370840">
                <a:tc vMerge="1">
                  <a:txBody>
                    <a:bodyPr/>
                    <a:lstStyle/>
                    <a:p>
                      <a:endParaRPr lang="zh-TW" altLang="en-US" dirty="0"/>
                    </a:p>
                  </a:txBody>
                  <a:tcPr/>
                </a:tc>
                <a:tc>
                  <a:txBody>
                    <a:bodyPr/>
                    <a:lstStyle/>
                    <a:p>
                      <a:r>
                        <a:rPr lang="zh-TW" altLang="en-US" sz="1600" dirty="0" smtClean="0">
                          <a:latin typeface="標楷體" pitchFamily="65" charset="-120"/>
                          <a:ea typeface="標楷體" pitchFamily="65" charset="-120"/>
                        </a:rPr>
                        <a:t>銅質獎</a:t>
                      </a:r>
                      <a:endParaRPr lang="zh-TW" altLang="en-US" sz="1600" dirty="0">
                        <a:latin typeface="標楷體" pitchFamily="65" charset="-120"/>
                        <a:ea typeface="標楷體" pitchFamily="65" charset="-120"/>
                      </a:endParaRPr>
                    </a:p>
                  </a:txBody>
                  <a:tcPr/>
                </a:tc>
                <a:tc>
                  <a:txBody>
                    <a:bodyPr/>
                    <a:lstStyle/>
                    <a:p>
                      <a:r>
                        <a:rPr lang="zh-TW" altLang="en-US" sz="1600" dirty="0" smtClean="0">
                          <a:latin typeface="標楷體" pitchFamily="65" charset="-120"/>
                          <a:ea typeface="標楷體" pitchFamily="65" charset="-120"/>
                        </a:rPr>
                        <a:t>最近</a:t>
                      </a:r>
                      <a:r>
                        <a:rPr lang="en-US" altLang="zh-TW" sz="1600" dirty="0" smtClean="0">
                          <a:latin typeface="標楷體" pitchFamily="65" charset="-120"/>
                          <a:ea typeface="標楷體" pitchFamily="65" charset="-120"/>
                        </a:rPr>
                        <a:t>1</a:t>
                      </a:r>
                      <a:r>
                        <a:rPr lang="zh-TW" altLang="en-US" sz="1600" dirty="0" smtClean="0">
                          <a:latin typeface="標楷體" pitchFamily="65" charset="-120"/>
                          <a:ea typeface="標楷體" pitchFamily="65" charset="-120"/>
                        </a:rPr>
                        <a:t>年贊助金額達</a:t>
                      </a:r>
                      <a:r>
                        <a:rPr lang="en-US" altLang="zh-TW" sz="1600" dirty="0" smtClean="0">
                          <a:latin typeface="標楷體" pitchFamily="65" charset="-120"/>
                          <a:ea typeface="標楷體" pitchFamily="65" charset="-120"/>
                        </a:rPr>
                        <a:t>500</a:t>
                      </a:r>
                      <a:r>
                        <a:rPr lang="zh-TW" altLang="en-US" sz="1600" dirty="0" smtClean="0">
                          <a:latin typeface="標楷體" pitchFamily="65" charset="-120"/>
                          <a:ea typeface="標楷體" pitchFamily="65" charset="-120"/>
                        </a:rPr>
                        <a:t>萬（含），未達</a:t>
                      </a:r>
                      <a:r>
                        <a:rPr lang="en-US" altLang="zh-TW" sz="1600" dirty="0" smtClean="0">
                          <a:latin typeface="標楷體" pitchFamily="65" charset="-120"/>
                          <a:ea typeface="標楷體" pitchFamily="65" charset="-120"/>
                        </a:rPr>
                        <a:t>1,000</a:t>
                      </a:r>
                      <a:r>
                        <a:rPr lang="zh-TW" altLang="en-US" sz="1600" dirty="0" smtClean="0">
                          <a:latin typeface="標楷體" pitchFamily="65" charset="-120"/>
                          <a:ea typeface="標楷體" pitchFamily="65" charset="-120"/>
                        </a:rPr>
                        <a:t>萬者。</a:t>
                      </a:r>
                      <a:endParaRPr lang="zh-TW" altLang="en-US" sz="1600" dirty="0">
                        <a:latin typeface="標楷體" pitchFamily="65" charset="-120"/>
                        <a:ea typeface="標楷體" pitchFamily="65" charset="-120"/>
                      </a:endParaRPr>
                    </a:p>
                  </a:txBody>
                  <a:tcPr/>
                </a:tc>
              </a:tr>
              <a:tr h="370840">
                <a:tc vMerge="1">
                  <a:txBody>
                    <a:bodyPr/>
                    <a:lstStyle/>
                    <a:p>
                      <a:endParaRPr lang="zh-TW" altLang="en-US" dirty="0"/>
                    </a:p>
                  </a:txBody>
                  <a:tcPr/>
                </a:tc>
                <a:tc>
                  <a:txBody>
                    <a:bodyPr/>
                    <a:lstStyle/>
                    <a:p>
                      <a:r>
                        <a:rPr lang="zh-TW" altLang="en-US" sz="1600" dirty="0" smtClean="0">
                          <a:latin typeface="標楷體" pitchFamily="65" charset="-120"/>
                          <a:ea typeface="標楷體" pitchFamily="65" charset="-120"/>
                        </a:rPr>
                        <a:t>長期贊助獎</a:t>
                      </a:r>
                      <a:endParaRPr lang="zh-TW" altLang="en-US" sz="1600" dirty="0">
                        <a:latin typeface="標楷體" pitchFamily="65" charset="-120"/>
                        <a:ea typeface="標楷體" pitchFamily="65" charset="-120"/>
                      </a:endParaRPr>
                    </a:p>
                  </a:txBody>
                  <a:tcPr/>
                </a:tc>
                <a:tc>
                  <a:txBody>
                    <a:bodyPr/>
                    <a:lstStyle/>
                    <a:p>
                      <a:r>
                        <a:rPr lang="en-US" altLang="zh-TW" sz="1600" dirty="0" smtClean="0">
                          <a:latin typeface="標楷體" pitchFamily="65" charset="-120"/>
                          <a:ea typeface="標楷體" pitchFamily="65" charset="-120"/>
                        </a:rPr>
                        <a:t>1.</a:t>
                      </a:r>
                      <a:r>
                        <a:rPr lang="zh-TW" altLang="en-US" sz="1600" dirty="0" smtClean="0">
                          <a:latin typeface="標楷體" pitchFamily="65" charset="-120"/>
                          <a:ea typeface="標楷體" pitchFamily="65" charset="-120"/>
                        </a:rPr>
                        <a:t>法人、團體：最近連續</a:t>
                      </a:r>
                      <a:r>
                        <a:rPr lang="en-US" altLang="zh-TW" sz="1600" dirty="0" smtClean="0">
                          <a:latin typeface="標楷體" pitchFamily="65" charset="-120"/>
                          <a:ea typeface="標楷體" pitchFamily="65" charset="-120"/>
                        </a:rPr>
                        <a:t>5</a:t>
                      </a:r>
                      <a:r>
                        <a:rPr lang="zh-TW" altLang="en-US" sz="1600" dirty="0" smtClean="0">
                          <a:latin typeface="標楷體" pitchFamily="65" charset="-120"/>
                          <a:ea typeface="標楷體" pitchFamily="65" charset="-120"/>
                        </a:rPr>
                        <a:t>年且持續對單一體育團體平均每年贊助</a:t>
                      </a:r>
                      <a:r>
                        <a:rPr lang="en-US" altLang="zh-TW" sz="1600" dirty="0" smtClean="0">
                          <a:latin typeface="標楷體" pitchFamily="65" charset="-120"/>
                          <a:ea typeface="標楷體" pitchFamily="65" charset="-120"/>
                        </a:rPr>
                        <a:t>100</a:t>
                      </a:r>
                      <a:r>
                        <a:rPr lang="zh-TW" altLang="en-US" sz="1600" dirty="0" smtClean="0">
                          <a:latin typeface="標楷體" pitchFamily="65" charset="-120"/>
                          <a:ea typeface="標楷體" pitchFamily="65" charset="-120"/>
                        </a:rPr>
                        <a:t>萬元以上或對單一運動選手平均每年贊助</a:t>
                      </a:r>
                      <a:r>
                        <a:rPr lang="en-US" altLang="zh-TW" sz="1600" dirty="0" smtClean="0">
                          <a:latin typeface="標楷體" pitchFamily="65" charset="-120"/>
                          <a:ea typeface="標楷體" pitchFamily="65" charset="-120"/>
                        </a:rPr>
                        <a:t>50</a:t>
                      </a:r>
                      <a:r>
                        <a:rPr lang="zh-TW" altLang="en-US" sz="1600" dirty="0" smtClean="0">
                          <a:latin typeface="標楷體" pitchFamily="65" charset="-120"/>
                          <a:ea typeface="標楷體" pitchFamily="65" charset="-120"/>
                        </a:rPr>
                        <a:t>萬元以上者。 </a:t>
                      </a:r>
                    </a:p>
                    <a:p>
                      <a:r>
                        <a:rPr lang="en-US" altLang="zh-TW" sz="1600" dirty="0" smtClean="0">
                          <a:latin typeface="標楷體" pitchFamily="65" charset="-120"/>
                          <a:ea typeface="標楷體" pitchFamily="65" charset="-120"/>
                        </a:rPr>
                        <a:t>2.</a:t>
                      </a:r>
                      <a:r>
                        <a:rPr lang="zh-TW" altLang="en-US" sz="1600" dirty="0" smtClean="0">
                          <a:latin typeface="標楷體" pitchFamily="65" charset="-120"/>
                          <a:ea typeface="標楷體" pitchFamily="65" charset="-120"/>
                        </a:rPr>
                        <a:t>自然人：最近連續</a:t>
                      </a:r>
                      <a:r>
                        <a:rPr lang="en-US" altLang="zh-TW" sz="1600" dirty="0" smtClean="0">
                          <a:latin typeface="標楷體" pitchFamily="65" charset="-120"/>
                          <a:ea typeface="標楷體" pitchFamily="65" charset="-120"/>
                        </a:rPr>
                        <a:t>5</a:t>
                      </a:r>
                      <a:r>
                        <a:rPr lang="zh-TW" altLang="en-US" sz="1600" dirty="0" smtClean="0">
                          <a:latin typeface="標楷體" pitchFamily="65" charset="-120"/>
                          <a:ea typeface="標楷體" pitchFamily="65" charset="-120"/>
                        </a:rPr>
                        <a:t>年且持續對單一體育團體平均每年贊助</a:t>
                      </a:r>
                      <a:r>
                        <a:rPr lang="en-US" altLang="zh-TW" sz="1600" dirty="0" smtClean="0">
                          <a:latin typeface="標楷體" pitchFamily="65" charset="-120"/>
                          <a:ea typeface="標楷體" pitchFamily="65" charset="-120"/>
                        </a:rPr>
                        <a:t>50</a:t>
                      </a:r>
                      <a:r>
                        <a:rPr lang="zh-TW" altLang="en-US" sz="1600" dirty="0" smtClean="0">
                          <a:latin typeface="標楷體" pitchFamily="65" charset="-120"/>
                          <a:ea typeface="標楷體" pitchFamily="65" charset="-120"/>
                        </a:rPr>
                        <a:t>萬元以上或對單一運動選手平均每年贊助</a:t>
                      </a:r>
                      <a:r>
                        <a:rPr lang="en-US" altLang="zh-TW" sz="1600" dirty="0" smtClean="0">
                          <a:latin typeface="標楷體" pitchFamily="65" charset="-120"/>
                          <a:ea typeface="標楷體" pitchFamily="65" charset="-120"/>
                        </a:rPr>
                        <a:t>30</a:t>
                      </a:r>
                      <a:r>
                        <a:rPr lang="zh-TW" altLang="en-US" sz="1600" dirty="0" smtClean="0">
                          <a:latin typeface="標楷體" pitchFamily="65" charset="-120"/>
                          <a:ea typeface="標楷體" pitchFamily="65" charset="-120"/>
                        </a:rPr>
                        <a:t>萬元以上者。</a:t>
                      </a:r>
                      <a:endParaRPr lang="zh-TW" altLang="en-US" sz="1600" dirty="0">
                        <a:latin typeface="標楷體" pitchFamily="65" charset="-120"/>
                        <a:ea typeface="標楷體" pitchFamily="65" charset="-120"/>
                      </a:endParaRPr>
                    </a:p>
                  </a:txBody>
                  <a:tcPr/>
                </a:tc>
              </a:tr>
              <a:tr h="725483">
                <a:tc rowSpan="3">
                  <a:txBody>
                    <a:bodyPr/>
                    <a:lstStyle/>
                    <a:p>
                      <a:pPr marL="0" algn="ctr" defTabSz="914400" rtl="0" eaLnBrk="1" latinLnBrk="0" hangingPunct="1"/>
                      <a:r>
                        <a:rPr lang="zh-TW" altLang="en-US" sz="1800" b="1" kern="1200" dirty="0" smtClean="0">
                          <a:solidFill>
                            <a:schemeClr val="dk1"/>
                          </a:solidFill>
                          <a:latin typeface="標楷體" pitchFamily="65" charset="-120"/>
                          <a:ea typeface="標楷體" pitchFamily="65" charset="-120"/>
                          <a:cs typeface="+mn-cs"/>
                        </a:rPr>
                        <a:t>推展類</a:t>
                      </a:r>
                    </a:p>
                  </a:txBody>
                  <a:tcPr anchor="ctr"/>
                </a:tc>
                <a:tc>
                  <a:txBody>
                    <a:bodyPr/>
                    <a:lstStyle/>
                    <a:p>
                      <a:pPr marL="0" algn="l" defTabSz="914400" rtl="0" eaLnBrk="1" latinLnBrk="0" hangingPunct="1">
                        <a:lnSpc>
                          <a:spcPts val="1200"/>
                        </a:lnSpc>
                        <a:spcBef>
                          <a:spcPts val="500"/>
                        </a:spcBef>
                        <a:spcAft>
                          <a:spcPts val="0"/>
                        </a:spcAft>
                      </a:pPr>
                      <a:r>
                        <a:rPr lang="zh-TW" sz="1600" kern="1200" dirty="0" smtClean="0">
                          <a:solidFill>
                            <a:schemeClr val="dk1"/>
                          </a:solidFill>
                          <a:latin typeface="標楷體" pitchFamily="65" charset="-120"/>
                          <a:ea typeface="標楷體" pitchFamily="65" charset="-120"/>
                          <a:cs typeface="+mn-cs"/>
                        </a:rPr>
                        <a:t>金質</a:t>
                      </a:r>
                      <a:r>
                        <a:rPr lang="zh-TW" sz="1600" kern="1200" dirty="0">
                          <a:solidFill>
                            <a:schemeClr val="dk1"/>
                          </a:solidFill>
                          <a:latin typeface="標楷體" pitchFamily="65" charset="-120"/>
                          <a:ea typeface="標楷體" pitchFamily="65" charset="-120"/>
                          <a:cs typeface="+mn-cs"/>
                        </a:rPr>
                        <a:t>獎</a:t>
                      </a:r>
                    </a:p>
                  </a:txBody>
                  <a:tcPr marL="17780" marR="17780" marT="0" marB="0" anchor="ctr"/>
                </a:tc>
                <a:tc>
                  <a:txBody>
                    <a:bodyPr/>
                    <a:lstStyle/>
                    <a:p>
                      <a:pPr marL="0" indent="-13716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1.</a:t>
                      </a:r>
                      <a:r>
                        <a:rPr lang="zh-TW" sz="1600" kern="1200" dirty="0">
                          <a:solidFill>
                            <a:srgbClr val="FF0000"/>
                          </a:solidFill>
                          <a:latin typeface="標楷體" pitchFamily="65" charset="-120"/>
                          <a:ea typeface="標楷體" pitchFamily="65" charset="-120"/>
                          <a:cs typeface="+mn-cs"/>
                        </a:rPr>
                        <a:t>最近連續</a:t>
                      </a:r>
                      <a:r>
                        <a:rPr lang="en-US" sz="1600" kern="1200" dirty="0">
                          <a:solidFill>
                            <a:srgbClr val="FF0000"/>
                          </a:solidFill>
                          <a:latin typeface="標楷體" pitchFamily="65" charset="-120"/>
                          <a:ea typeface="標楷體" pitchFamily="65" charset="-120"/>
                          <a:cs typeface="+mn-cs"/>
                        </a:rPr>
                        <a:t>30</a:t>
                      </a:r>
                      <a:r>
                        <a:rPr lang="zh-TW" sz="1600" kern="1200" dirty="0">
                          <a:solidFill>
                            <a:srgbClr val="FF0000"/>
                          </a:solidFill>
                          <a:latin typeface="標楷體" pitchFamily="65" charset="-120"/>
                          <a:ea typeface="標楷體" pitchFamily="65" charset="-120"/>
                          <a:cs typeface="+mn-cs"/>
                        </a:rPr>
                        <a:t>年從事選手培訓或全民運動推展工作且有具體事蹟者。</a:t>
                      </a:r>
                    </a:p>
                    <a:p>
                      <a:pPr marL="0" indent="-12192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2.</a:t>
                      </a:r>
                      <a:r>
                        <a:rPr lang="zh-TW" sz="1600" kern="1200" dirty="0">
                          <a:solidFill>
                            <a:schemeClr val="dk1"/>
                          </a:solidFill>
                          <a:latin typeface="標楷體" pitchFamily="65" charset="-120"/>
                          <a:ea typeface="標楷體" pitchFamily="65" charset="-120"/>
                          <a:cs typeface="+mn-cs"/>
                        </a:rPr>
                        <a:t>任職於民間體育團體達</a:t>
                      </a:r>
                      <a:r>
                        <a:rPr lang="en-US" sz="1600" kern="1200" dirty="0">
                          <a:solidFill>
                            <a:schemeClr val="dk1"/>
                          </a:solidFill>
                          <a:latin typeface="標楷體" pitchFamily="65" charset="-120"/>
                          <a:ea typeface="標楷體" pitchFamily="65" charset="-120"/>
                          <a:cs typeface="+mn-cs"/>
                        </a:rPr>
                        <a:t>40</a:t>
                      </a:r>
                      <a:r>
                        <a:rPr lang="zh-TW" sz="1600" kern="1200" dirty="0">
                          <a:solidFill>
                            <a:schemeClr val="dk1"/>
                          </a:solidFill>
                          <a:latin typeface="標楷體" pitchFamily="65" charset="-120"/>
                          <a:ea typeface="標楷體" pitchFamily="65" charset="-120"/>
                          <a:cs typeface="+mn-cs"/>
                        </a:rPr>
                        <a:t>年且對體育推動有具體事蹟者</a:t>
                      </a:r>
                      <a:r>
                        <a:rPr lang="en-US" sz="1600" kern="1200" dirty="0">
                          <a:solidFill>
                            <a:schemeClr val="dk1"/>
                          </a:solidFill>
                          <a:latin typeface="標楷體" pitchFamily="65" charset="-120"/>
                          <a:ea typeface="標楷體" pitchFamily="65" charset="-120"/>
                          <a:cs typeface="+mn-cs"/>
                        </a:rPr>
                        <a:t>(</a:t>
                      </a:r>
                      <a:r>
                        <a:rPr lang="zh-TW" sz="1600" kern="1200" dirty="0">
                          <a:solidFill>
                            <a:schemeClr val="dk1"/>
                          </a:solidFill>
                          <a:latin typeface="標楷體" pitchFamily="65" charset="-120"/>
                          <a:ea typeface="標楷體" pitchFamily="65" charset="-120"/>
                          <a:cs typeface="+mn-cs"/>
                        </a:rPr>
                        <a:t>以理事長、秘書長或專職行政人員為限</a:t>
                      </a:r>
                      <a:r>
                        <a:rPr lang="en-US" sz="1600" kern="1200" dirty="0">
                          <a:solidFill>
                            <a:schemeClr val="dk1"/>
                          </a:solidFill>
                          <a:latin typeface="標楷體" pitchFamily="65" charset="-120"/>
                          <a:ea typeface="標楷體" pitchFamily="65" charset="-120"/>
                          <a:cs typeface="+mn-cs"/>
                        </a:rPr>
                        <a:t>)</a:t>
                      </a:r>
                      <a:r>
                        <a:rPr lang="zh-TW" sz="1600" kern="1200" dirty="0">
                          <a:solidFill>
                            <a:schemeClr val="dk1"/>
                          </a:solidFill>
                          <a:latin typeface="標楷體" pitchFamily="65" charset="-120"/>
                          <a:ea typeface="標楷體" pitchFamily="65" charset="-120"/>
                          <a:cs typeface="+mn-cs"/>
                        </a:rPr>
                        <a:t>。</a:t>
                      </a:r>
                    </a:p>
                    <a:p>
                      <a:pPr marL="0" indent="-13716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3.</a:t>
                      </a:r>
                      <a:r>
                        <a:rPr lang="zh-TW" sz="1600" kern="1200" dirty="0">
                          <a:solidFill>
                            <a:schemeClr val="dk1"/>
                          </a:solidFill>
                          <a:latin typeface="標楷體" pitchFamily="65" charset="-120"/>
                          <a:ea typeface="標楷體" pitchFamily="65" charset="-120"/>
                          <a:cs typeface="+mn-cs"/>
                        </a:rPr>
                        <a:t>擔任體育新聞從業人員達</a:t>
                      </a:r>
                      <a:r>
                        <a:rPr lang="en-US" sz="1600" kern="1200" dirty="0">
                          <a:solidFill>
                            <a:schemeClr val="dk1"/>
                          </a:solidFill>
                          <a:latin typeface="標楷體" pitchFamily="65" charset="-120"/>
                          <a:ea typeface="標楷體" pitchFamily="65" charset="-120"/>
                          <a:cs typeface="+mn-cs"/>
                        </a:rPr>
                        <a:t>40</a:t>
                      </a:r>
                      <a:r>
                        <a:rPr lang="zh-TW" sz="1600" kern="1200" dirty="0">
                          <a:solidFill>
                            <a:schemeClr val="dk1"/>
                          </a:solidFill>
                          <a:latin typeface="標楷體" pitchFamily="65" charset="-120"/>
                          <a:ea typeface="標楷體" pitchFamily="65" charset="-120"/>
                          <a:cs typeface="+mn-cs"/>
                        </a:rPr>
                        <a:t>年且對體育新聞發展有具體事蹟者。</a:t>
                      </a:r>
                    </a:p>
                  </a:txBody>
                  <a:tcPr marL="17780" marR="17780" marT="0" marB="0" anchor="ctr"/>
                </a:tc>
              </a:tr>
              <a:tr h="747423">
                <a:tc vMerge="1">
                  <a:txBody>
                    <a:bodyPr/>
                    <a:lstStyle/>
                    <a:p>
                      <a:pPr marL="0" algn="l" defTabSz="914400" rtl="0" eaLnBrk="1" latinLnBrk="0" hangingPunct="1"/>
                      <a:endParaRPr lang="zh-TW" altLang="en-US" sz="1800" b="1" kern="1200" dirty="0" smtClean="0">
                        <a:solidFill>
                          <a:schemeClr val="dk1"/>
                        </a:solidFill>
                        <a:latin typeface="標楷體" pitchFamily="65" charset="-120"/>
                        <a:ea typeface="標楷體" pitchFamily="65" charset="-120"/>
                        <a:cs typeface="+mn-cs"/>
                      </a:endParaRPr>
                    </a:p>
                  </a:txBody>
                  <a:tcPr/>
                </a:tc>
                <a:tc>
                  <a:txBody>
                    <a:bodyPr/>
                    <a:lstStyle/>
                    <a:p>
                      <a:pPr marL="0" algn="l" defTabSz="914400" rtl="0" eaLnBrk="1" latinLnBrk="0" hangingPunct="1">
                        <a:lnSpc>
                          <a:spcPts val="1200"/>
                        </a:lnSpc>
                        <a:spcBef>
                          <a:spcPts val="500"/>
                        </a:spcBef>
                        <a:spcAft>
                          <a:spcPts val="0"/>
                        </a:spcAft>
                      </a:pPr>
                      <a:r>
                        <a:rPr lang="zh-TW" sz="1600" kern="1200" dirty="0" smtClean="0">
                          <a:solidFill>
                            <a:schemeClr val="dk1"/>
                          </a:solidFill>
                          <a:latin typeface="標楷體" pitchFamily="65" charset="-120"/>
                          <a:ea typeface="標楷體" pitchFamily="65" charset="-120"/>
                          <a:cs typeface="+mn-cs"/>
                        </a:rPr>
                        <a:t>銀</a:t>
                      </a:r>
                      <a:r>
                        <a:rPr lang="zh-TW" sz="1600" kern="1200" dirty="0">
                          <a:solidFill>
                            <a:schemeClr val="dk1"/>
                          </a:solidFill>
                          <a:latin typeface="標楷體" pitchFamily="65" charset="-120"/>
                          <a:ea typeface="標楷體" pitchFamily="65" charset="-120"/>
                          <a:cs typeface="+mn-cs"/>
                        </a:rPr>
                        <a:t>質獎</a:t>
                      </a:r>
                    </a:p>
                  </a:txBody>
                  <a:tcPr marL="17780" marR="17780" marT="0" marB="0" anchor="ctr"/>
                </a:tc>
                <a:tc>
                  <a:txBody>
                    <a:bodyPr/>
                    <a:lstStyle/>
                    <a:p>
                      <a:pPr marL="0" indent="-13716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1.</a:t>
                      </a:r>
                      <a:r>
                        <a:rPr lang="zh-TW" sz="1600" kern="1200" dirty="0">
                          <a:solidFill>
                            <a:srgbClr val="FF0000"/>
                          </a:solidFill>
                          <a:latin typeface="標楷體" pitchFamily="65" charset="-120"/>
                          <a:ea typeface="標楷體" pitchFamily="65" charset="-120"/>
                          <a:cs typeface="+mn-cs"/>
                        </a:rPr>
                        <a:t>最近連續</a:t>
                      </a:r>
                      <a:r>
                        <a:rPr lang="en-US" sz="1600" kern="1200" dirty="0">
                          <a:solidFill>
                            <a:srgbClr val="FF0000"/>
                          </a:solidFill>
                          <a:latin typeface="標楷體" pitchFamily="65" charset="-120"/>
                          <a:ea typeface="標楷體" pitchFamily="65" charset="-120"/>
                          <a:cs typeface="+mn-cs"/>
                        </a:rPr>
                        <a:t>20</a:t>
                      </a:r>
                      <a:r>
                        <a:rPr lang="zh-TW" sz="1600" kern="1200" dirty="0">
                          <a:solidFill>
                            <a:srgbClr val="FF0000"/>
                          </a:solidFill>
                          <a:latin typeface="標楷體" pitchFamily="65" charset="-120"/>
                          <a:ea typeface="標楷體" pitchFamily="65" charset="-120"/>
                          <a:cs typeface="+mn-cs"/>
                        </a:rPr>
                        <a:t>年從事選手培訓或全民運動推展工作且有具體事蹟者。</a:t>
                      </a:r>
                    </a:p>
                    <a:p>
                      <a:pPr marL="0" indent="-13716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2.</a:t>
                      </a:r>
                      <a:r>
                        <a:rPr lang="zh-TW" sz="1600" kern="1200" dirty="0">
                          <a:solidFill>
                            <a:schemeClr val="dk1"/>
                          </a:solidFill>
                          <a:latin typeface="標楷體" pitchFamily="65" charset="-120"/>
                          <a:ea typeface="標楷體" pitchFamily="65" charset="-120"/>
                          <a:cs typeface="+mn-cs"/>
                        </a:rPr>
                        <a:t>任職於民間體育團體達</a:t>
                      </a:r>
                      <a:r>
                        <a:rPr lang="en-US" sz="1600" kern="1200" dirty="0">
                          <a:solidFill>
                            <a:schemeClr val="dk1"/>
                          </a:solidFill>
                          <a:latin typeface="標楷體" pitchFamily="65" charset="-120"/>
                          <a:ea typeface="標楷體" pitchFamily="65" charset="-120"/>
                          <a:cs typeface="+mn-cs"/>
                        </a:rPr>
                        <a:t>30</a:t>
                      </a:r>
                      <a:r>
                        <a:rPr lang="zh-TW" sz="1600" kern="1200" dirty="0">
                          <a:solidFill>
                            <a:schemeClr val="dk1"/>
                          </a:solidFill>
                          <a:latin typeface="標楷體" pitchFamily="65" charset="-120"/>
                          <a:ea typeface="標楷體" pitchFamily="65" charset="-120"/>
                          <a:cs typeface="+mn-cs"/>
                        </a:rPr>
                        <a:t>年且對體育推動有具體事蹟者</a:t>
                      </a:r>
                      <a:r>
                        <a:rPr lang="en-US" sz="1600" kern="1200" dirty="0">
                          <a:solidFill>
                            <a:schemeClr val="dk1"/>
                          </a:solidFill>
                          <a:latin typeface="標楷體" pitchFamily="65" charset="-120"/>
                          <a:ea typeface="標楷體" pitchFamily="65" charset="-120"/>
                          <a:cs typeface="+mn-cs"/>
                        </a:rPr>
                        <a:t>(</a:t>
                      </a:r>
                      <a:r>
                        <a:rPr lang="zh-TW" sz="1600" kern="1200" dirty="0">
                          <a:solidFill>
                            <a:schemeClr val="dk1"/>
                          </a:solidFill>
                          <a:latin typeface="標楷體" pitchFamily="65" charset="-120"/>
                          <a:ea typeface="標楷體" pitchFamily="65" charset="-120"/>
                          <a:cs typeface="+mn-cs"/>
                        </a:rPr>
                        <a:t>以理事長、秘書長或專職行政人員為限</a:t>
                      </a:r>
                      <a:r>
                        <a:rPr lang="en-US" sz="1600" kern="1200" dirty="0">
                          <a:solidFill>
                            <a:schemeClr val="dk1"/>
                          </a:solidFill>
                          <a:latin typeface="標楷體" pitchFamily="65" charset="-120"/>
                          <a:ea typeface="標楷體" pitchFamily="65" charset="-120"/>
                          <a:cs typeface="+mn-cs"/>
                        </a:rPr>
                        <a:t>)</a:t>
                      </a:r>
                      <a:r>
                        <a:rPr lang="zh-TW" sz="1600" kern="1200" dirty="0">
                          <a:solidFill>
                            <a:schemeClr val="dk1"/>
                          </a:solidFill>
                          <a:latin typeface="標楷體" pitchFamily="65" charset="-120"/>
                          <a:ea typeface="標楷體" pitchFamily="65" charset="-120"/>
                          <a:cs typeface="+mn-cs"/>
                        </a:rPr>
                        <a:t>。</a:t>
                      </a:r>
                    </a:p>
                    <a:p>
                      <a:pPr marL="0" indent="-137160" algn="l" defTabSz="914400" rtl="0" eaLnBrk="1" latinLnBrk="0" hangingPunct="1">
                        <a:lnSpc>
                          <a:spcPts val="1200"/>
                        </a:lnSpc>
                        <a:spcBef>
                          <a:spcPts val="500"/>
                        </a:spcBef>
                        <a:spcAft>
                          <a:spcPts val="0"/>
                        </a:spcAft>
                      </a:pPr>
                      <a:r>
                        <a:rPr lang="en-US" sz="1600" kern="1200" dirty="0">
                          <a:solidFill>
                            <a:schemeClr val="dk1"/>
                          </a:solidFill>
                          <a:latin typeface="標楷體" pitchFamily="65" charset="-120"/>
                          <a:ea typeface="標楷體" pitchFamily="65" charset="-120"/>
                          <a:cs typeface="+mn-cs"/>
                        </a:rPr>
                        <a:t>3.</a:t>
                      </a:r>
                      <a:r>
                        <a:rPr lang="zh-TW" sz="1600" kern="1200" dirty="0">
                          <a:solidFill>
                            <a:schemeClr val="dk1"/>
                          </a:solidFill>
                          <a:latin typeface="標楷體" pitchFamily="65" charset="-120"/>
                          <a:ea typeface="標楷體" pitchFamily="65" charset="-120"/>
                          <a:cs typeface="+mn-cs"/>
                        </a:rPr>
                        <a:t>擔任體育新聞從業人員達</a:t>
                      </a:r>
                      <a:r>
                        <a:rPr lang="en-US" sz="1600" kern="1200" dirty="0">
                          <a:solidFill>
                            <a:schemeClr val="dk1"/>
                          </a:solidFill>
                          <a:latin typeface="標楷體" pitchFamily="65" charset="-120"/>
                          <a:ea typeface="標楷體" pitchFamily="65" charset="-120"/>
                          <a:cs typeface="+mn-cs"/>
                        </a:rPr>
                        <a:t>30</a:t>
                      </a:r>
                      <a:r>
                        <a:rPr lang="zh-TW" sz="1600" kern="1200" dirty="0">
                          <a:solidFill>
                            <a:schemeClr val="dk1"/>
                          </a:solidFill>
                          <a:latin typeface="標楷體" pitchFamily="65" charset="-120"/>
                          <a:ea typeface="標楷體" pitchFamily="65" charset="-120"/>
                          <a:cs typeface="+mn-cs"/>
                        </a:rPr>
                        <a:t>年且對體育新聞發展有具體事蹟者。</a:t>
                      </a:r>
                    </a:p>
                  </a:txBody>
                  <a:tcPr marL="17780" marR="17780" marT="0" marB="0" anchor="ctr"/>
                </a:tc>
              </a:tr>
              <a:tr h="826935">
                <a:tc vMerge="1">
                  <a:txBody>
                    <a:bodyPr/>
                    <a:lstStyle/>
                    <a:p>
                      <a:pPr marL="0" algn="l" defTabSz="914400" rtl="0" eaLnBrk="1" latinLnBrk="0" hangingPunct="1"/>
                      <a:endParaRPr lang="zh-TW" altLang="en-US" sz="1800" b="1" kern="1200" dirty="0" smtClean="0">
                        <a:solidFill>
                          <a:schemeClr val="dk1"/>
                        </a:solidFill>
                        <a:latin typeface="標楷體" pitchFamily="65" charset="-120"/>
                        <a:ea typeface="標楷體" pitchFamily="65" charset="-120"/>
                        <a:cs typeface="+mn-cs"/>
                      </a:endParaRPr>
                    </a:p>
                  </a:txBody>
                  <a:tcPr/>
                </a:tc>
                <a:tc>
                  <a:txBody>
                    <a:bodyPr/>
                    <a:lstStyle/>
                    <a:p>
                      <a:pPr marL="0" algn="l" defTabSz="914400" rtl="0" eaLnBrk="1" latinLnBrk="0" hangingPunct="1">
                        <a:lnSpc>
                          <a:spcPts val="1200"/>
                        </a:lnSpc>
                        <a:spcBef>
                          <a:spcPts val="500"/>
                        </a:spcBef>
                        <a:spcAft>
                          <a:spcPts val="0"/>
                        </a:spcAft>
                      </a:pPr>
                      <a:r>
                        <a:rPr lang="zh-TW" sz="1600" kern="1200" dirty="0" smtClean="0">
                          <a:solidFill>
                            <a:schemeClr val="dk1"/>
                          </a:solidFill>
                          <a:latin typeface="標楷體" pitchFamily="65" charset="-120"/>
                          <a:ea typeface="標楷體" pitchFamily="65" charset="-120"/>
                          <a:cs typeface="+mn-cs"/>
                        </a:rPr>
                        <a:t>銅</a:t>
                      </a:r>
                      <a:r>
                        <a:rPr lang="zh-TW" sz="1600" kern="1200" dirty="0">
                          <a:solidFill>
                            <a:schemeClr val="dk1"/>
                          </a:solidFill>
                          <a:latin typeface="標楷體" pitchFamily="65" charset="-120"/>
                          <a:ea typeface="標楷體" pitchFamily="65" charset="-120"/>
                          <a:cs typeface="+mn-cs"/>
                        </a:rPr>
                        <a:t>質獎</a:t>
                      </a:r>
                    </a:p>
                  </a:txBody>
                  <a:tcPr marL="17780" marR="17780" marT="0" marB="0" anchor="ctr"/>
                </a:tc>
                <a:tc>
                  <a:txBody>
                    <a:bodyPr/>
                    <a:lstStyle/>
                    <a:p>
                      <a:pPr marL="0" indent="-13716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1.</a:t>
                      </a:r>
                      <a:r>
                        <a:rPr lang="zh-TW" sz="1600" kern="1200" dirty="0">
                          <a:solidFill>
                            <a:srgbClr val="FF0000"/>
                          </a:solidFill>
                          <a:latin typeface="標楷體" pitchFamily="65" charset="-120"/>
                          <a:ea typeface="標楷體" pitchFamily="65" charset="-120"/>
                          <a:cs typeface="+mn-cs"/>
                        </a:rPr>
                        <a:t>最近連續</a:t>
                      </a:r>
                      <a:r>
                        <a:rPr lang="en-US" sz="1600" kern="1200" dirty="0">
                          <a:solidFill>
                            <a:srgbClr val="FF0000"/>
                          </a:solidFill>
                          <a:latin typeface="標楷體" pitchFamily="65" charset="-120"/>
                          <a:ea typeface="標楷體" pitchFamily="65" charset="-120"/>
                          <a:cs typeface="+mn-cs"/>
                        </a:rPr>
                        <a:t>10</a:t>
                      </a:r>
                      <a:r>
                        <a:rPr lang="zh-TW" sz="1600" kern="1200" dirty="0">
                          <a:solidFill>
                            <a:srgbClr val="FF0000"/>
                          </a:solidFill>
                          <a:latin typeface="標楷體" pitchFamily="65" charset="-120"/>
                          <a:ea typeface="標楷體" pitchFamily="65" charset="-120"/>
                          <a:cs typeface="+mn-cs"/>
                        </a:rPr>
                        <a:t>年從事選手培訓或全民運動推展工作且有具體事蹟者。</a:t>
                      </a:r>
                    </a:p>
                    <a:p>
                      <a:pPr marL="0" indent="-137160" algn="l" defTabSz="914400" rtl="0" eaLnBrk="1" latinLnBrk="0" hangingPunct="1">
                        <a:lnSpc>
                          <a:spcPts val="1200"/>
                        </a:lnSpc>
                        <a:spcBef>
                          <a:spcPts val="500"/>
                        </a:spcBef>
                        <a:spcAft>
                          <a:spcPts val="0"/>
                        </a:spcAft>
                        <a:tabLst>
                          <a:tab pos="374015" algn="l"/>
                        </a:tabLst>
                      </a:pPr>
                      <a:r>
                        <a:rPr lang="en-US" sz="1600" kern="1200" dirty="0">
                          <a:solidFill>
                            <a:schemeClr val="dk1"/>
                          </a:solidFill>
                          <a:latin typeface="標楷體" pitchFamily="65" charset="-120"/>
                          <a:ea typeface="標楷體" pitchFamily="65" charset="-120"/>
                          <a:cs typeface="+mn-cs"/>
                        </a:rPr>
                        <a:t>2.</a:t>
                      </a:r>
                      <a:r>
                        <a:rPr lang="zh-TW" sz="1600" kern="1200" dirty="0">
                          <a:solidFill>
                            <a:schemeClr val="dk1"/>
                          </a:solidFill>
                          <a:latin typeface="標楷體" pitchFamily="65" charset="-120"/>
                          <a:ea typeface="標楷體" pitchFamily="65" charset="-120"/>
                          <a:cs typeface="+mn-cs"/>
                        </a:rPr>
                        <a:t>任職於民間體育團體達</a:t>
                      </a:r>
                      <a:r>
                        <a:rPr lang="en-US" sz="1600" kern="1200" dirty="0">
                          <a:solidFill>
                            <a:schemeClr val="dk1"/>
                          </a:solidFill>
                          <a:latin typeface="標楷體" pitchFamily="65" charset="-120"/>
                          <a:ea typeface="標楷體" pitchFamily="65" charset="-120"/>
                          <a:cs typeface="+mn-cs"/>
                        </a:rPr>
                        <a:t>20</a:t>
                      </a:r>
                      <a:r>
                        <a:rPr lang="zh-TW" sz="1600" kern="1200" dirty="0">
                          <a:solidFill>
                            <a:schemeClr val="dk1"/>
                          </a:solidFill>
                          <a:latin typeface="標楷體" pitchFamily="65" charset="-120"/>
                          <a:ea typeface="標楷體" pitchFamily="65" charset="-120"/>
                          <a:cs typeface="+mn-cs"/>
                        </a:rPr>
                        <a:t>年且對體育推動有具體事蹟者</a:t>
                      </a:r>
                      <a:r>
                        <a:rPr lang="en-US" sz="1600" kern="1200" dirty="0">
                          <a:solidFill>
                            <a:schemeClr val="dk1"/>
                          </a:solidFill>
                          <a:latin typeface="標楷體" pitchFamily="65" charset="-120"/>
                          <a:ea typeface="標楷體" pitchFamily="65" charset="-120"/>
                          <a:cs typeface="+mn-cs"/>
                        </a:rPr>
                        <a:t>(</a:t>
                      </a:r>
                      <a:r>
                        <a:rPr lang="zh-TW" sz="1600" kern="1200" dirty="0">
                          <a:solidFill>
                            <a:schemeClr val="dk1"/>
                          </a:solidFill>
                          <a:latin typeface="標楷體" pitchFamily="65" charset="-120"/>
                          <a:ea typeface="標楷體" pitchFamily="65" charset="-120"/>
                          <a:cs typeface="+mn-cs"/>
                        </a:rPr>
                        <a:t>以理事長、秘書長或專職行政人員為限</a:t>
                      </a:r>
                      <a:r>
                        <a:rPr lang="en-US" sz="1600" kern="1200" dirty="0">
                          <a:solidFill>
                            <a:schemeClr val="dk1"/>
                          </a:solidFill>
                          <a:latin typeface="標楷體" pitchFamily="65" charset="-120"/>
                          <a:ea typeface="標楷體" pitchFamily="65" charset="-120"/>
                          <a:cs typeface="+mn-cs"/>
                        </a:rPr>
                        <a:t>)</a:t>
                      </a:r>
                      <a:r>
                        <a:rPr lang="zh-TW" sz="1600" kern="1200" dirty="0">
                          <a:solidFill>
                            <a:schemeClr val="dk1"/>
                          </a:solidFill>
                          <a:latin typeface="標楷體" pitchFamily="65" charset="-120"/>
                          <a:ea typeface="標楷體" pitchFamily="65" charset="-120"/>
                          <a:cs typeface="+mn-cs"/>
                        </a:rPr>
                        <a:t>。</a:t>
                      </a:r>
                    </a:p>
                    <a:p>
                      <a:pPr marL="0" indent="-137160" algn="l" defTabSz="914400" rtl="0" eaLnBrk="1" latinLnBrk="0" hangingPunct="1">
                        <a:lnSpc>
                          <a:spcPts val="1200"/>
                        </a:lnSpc>
                        <a:spcBef>
                          <a:spcPts val="500"/>
                        </a:spcBef>
                        <a:spcAft>
                          <a:spcPts val="0"/>
                        </a:spcAft>
                      </a:pPr>
                      <a:r>
                        <a:rPr lang="en-US" sz="1600" kern="1200" dirty="0">
                          <a:solidFill>
                            <a:schemeClr val="dk1"/>
                          </a:solidFill>
                          <a:latin typeface="標楷體" pitchFamily="65" charset="-120"/>
                          <a:ea typeface="標楷體" pitchFamily="65" charset="-120"/>
                          <a:cs typeface="+mn-cs"/>
                        </a:rPr>
                        <a:t>3.</a:t>
                      </a:r>
                      <a:r>
                        <a:rPr lang="zh-TW" sz="1600" kern="1200" dirty="0">
                          <a:solidFill>
                            <a:schemeClr val="dk1"/>
                          </a:solidFill>
                          <a:latin typeface="標楷體" pitchFamily="65" charset="-120"/>
                          <a:ea typeface="標楷體" pitchFamily="65" charset="-120"/>
                          <a:cs typeface="+mn-cs"/>
                        </a:rPr>
                        <a:t>擔任體育新聞從業人員達</a:t>
                      </a:r>
                      <a:r>
                        <a:rPr lang="en-US" sz="1600" kern="1200" dirty="0">
                          <a:solidFill>
                            <a:schemeClr val="dk1"/>
                          </a:solidFill>
                          <a:latin typeface="標楷體" pitchFamily="65" charset="-120"/>
                          <a:ea typeface="標楷體" pitchFamily="65" charset="-120"/>
                          <a:cs typeface="+mn-cs"/>
                        </a:rPr>
                        <a:t>20</a:t>
                      </a:r>
                      <a:r>
                        <a:rPr lang="zh-TW" sz="1600" kern="1200" dirty="0">
                          <a:solidFill>
                            <a:schemeClr val="dk1"/>
                          </a:solidFill>
                          <a:latin typeface="標楷體" pitchFamily="65" charset="-120"/>
                          <a:ea typeface="標楷體" pitchFamily="65" charset="-120"/>
                          <a:cs typeface="+mn-cs"/>
                        </a:rPr>
                        <a:t>年且對體育新聞發展有具體事蹟者。</a:t>
                      </a:r>
                    </a:p>
                  </a:txBody>
                  <a:tcPr marL="17780" marR="17780" marT="0" marB="0" anchor="ctr"/>
                </a:tc>
              </a:tr>
            </a:tbl>
          </a:graphicData>
        </a:graphic>
      </p:graphicFrame>
    </p:spTree>
    <p:extLst>
      <p:ext uri="{BB962C8B-B14F-4D97-AF65-F5344CB8AC3E}">
        <p14:creationId xmlns:p14="http://schemas.microsoft.com/office/powerpoint/2010/main" val="315818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6823224" y="2712321"/>
            <a:ext cx="3700749" cy="1461939"/>
          </a:xfrm>
          <a:prstGeom prst="rect">
            <a:avLst/>
          </a:prstGeom>
          <a:noFill/>
        </p:spPr>
        <p:txBody>
          <a:bodyPr wrap="square" rtlCol="0">
            <a:spAutoFit/>
          </a:bodyPr>
          <a:lstStyle/>
          <a:p>
            <a:endParaRPr lang="en-US" altLang="zh-TW" sz="1100" dirty="0">
              <a:solidFill>
                <a:srgbClr val="002060"/>
              </a:solidFill>
              <a:latin typeface="Arial Unicode MS" pitchFamily="34" charset="-120"/>
              <a:ea typeface="標楷體" pitchFamily="65" charset="-120"/>
            </a:endParaRPr>
          </a:p>
          <a:p>
            <a:endParaRPr lang="en-US" altLang="zh-TW" sz="10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endParaRPr>
          </a:p>
          <a:p>
            <a:r>
              <a:rPr lang="zh-TW" altLang="zh-TW"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rPr>
              <a:t>綜合規劃組 運動產業科</a:t>
            </a:r>
            <a:endParaRPr lang="en-US" altLang="zh-TW"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endParaRPr>
          </a:p>
          <a:p>
            <a:endParaRPr lang="en-US" altLang="zh-TW" sz="10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endParaRPr>
          </a:p>
          <a:p>
            <a:r>
              <a:rPr lang="zh-TW" altLang="zh-TW"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rPr>
              <a:t>駐署人員 蔣佩伶</a:t>
            </a:r>
            <a:r>
              <a:rPr lang="zh-TW" altLang="en-US"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rPr>
              <a:t>小姐</a:t>
            </a:r>
            <a:endParaRPr lang="en-US" altLang="zh-TW"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endParaRPr>
          </a:p>
          <a:p>
            <a:endParaRPr lang="en-US" altLang="zh-TW" sz="10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endParaRPr>
          </a:p>
        </p:txBody>
      </p:sp>
      <p:sp>
        <p:nvSpPr>
          <p:cNvPr id="5" name="文字方塊 4"/>
          <p:cNvSpPr txBox="1"/>
          <p:nvPr/>
        </p:nvSpPr>
        <p:spPr>
          <a:xfrm>
            <a:off x="515159" y="494918"/>
            <a:ext cx="11004607" cy="1600438"/>
          </a:xfrm>
          <a:prstGeom prst="rect">
            <a:avLst/>
          </a:prstGeom>
          <a:noFill/>
        </p:spPr>
        <p:txBody>
          <a:bodyPr wrap="square" rtlCol="0">
            <a:spAutoFit/>
          </a:bodyPr>
          <a:lstStyle/>
          <a:p>
            <a:r>
              <a:rPr lang="zh-TW" altLang="en-US" sz="4000" dirty="0">
                <a:solidFill>
                  <a:srgbClr val="D00054"/>
                </a:solidFill>
                <a:latin typeface="Arial Unicode MS" pitchFamily="34" charset="-120"/>
                <a:ea typeface="標楷體" pitchFamily="65" charset="-120"/>
              </a:rPr>
              <a:t>如有</a:t>
            </a:r>
            <a:r>
              <a:rPr lang="zh-TW" altLang="en-US" sz="4000" dirty="0" smtClean="0">
                <a:solidFill>
                  <a:srgbClr val="D00054"/>
                </a:solidFill>
                <a:latin typeface="Arial Unicode MS" pitchFamily="34" charset="-120"/>
                <a:ea typeface="標楷體" pitchFamily="65" charset="-120"/>
              </a:rPr>
              <a:t>任何事業單位對本</a:t>
            </a:r>
            <a:r>
              <a:rPr lang="zh-TW" altLang="en-US" sz="4000" dirty="0">
                <a:solidFill>
                  <a:srgbClr val="D00054"/>
                </a:solidFill>
                <a:latin typeface="Arial Unicode MS" pitchFamily="34" charset="-120"/>
                <a:ea typeface="標楷體" pitchFamily="65" charset="-120"/>
              </a:rPr>
              <a:t>署</a:t>
            </a:r>
            <a:r>
              <a:rPr lang="zh-TW" altLang="en-US" sz="4000" dirty="0" smtClean="0">
                <a:solidFill>
                  <a:srgbClr val="D00054"/>
                </a:solidFill>
                <a:latin typeface="Arial Unicode MS" pitchFamily="34" charset="-120"/>
                <a:ea typeface="標楷體" pitchFamily="65" charset="-120"/>
              </a:rPr>
              <a:t>鼓勵</a:t>
            </a:r>
            <a:r>
              <a:rPr lang="zh-TW" altLang="en-US" sz="4000" dirty="0">
                <a:solidFill>
                  <a:srgbClr val="D00054"/>
                </a:solidFill>
                <a:latin typeface="Arial Unicode MS" pitchFamily="34" charset="-120"/>
                <a:ea typeface="標楷體" pitchFamily="65" charset="-120"/>
              </a:rPr>
              <a:t>企業投入</a:t>
            </a:r>
            <a:r>
              <a:rPr lang="zh-TW" altLang="en-US" sz="4000" dirty="0" smtClean="0">
                <a:solidFill>
                  <a:srgbClr val="D00054"/>
                </a:solidFill>
                <a:latin typeface="Arial Unicode MS" pitchFamily="34" charset="-120"/>
                <a:ea typeface="標楷體" pitchFamily="65" charset="-120"/>
              </a:rPr>
              <a:t>運動措施之</a:t>
            </a:r>
            <a:r>
              <a:rPr lang="zh-TW" altLang="en-US" sz="4000" dirty="0">
                <a:solidFill>
                  <a:srgbClr val="D00054"/>
                </a:solidFill>
                <a:latin typeface="Arial Unicode MS" pitchFamily="34" charset="-120"/>
                <a:ea typeface="標楷體" pitchFamily="65" charset="-120"/>
              </a:rPr>
              <a:t>問題，歡迎洽詢</a:t>
            </a:r>
            <a:endParaRPr lang="en-US" altLang="zh-TW" sz="4000" dirty="0">
              <a:solidFill>
                <a:srgbClr val="D00054"/>
              </a:solidFill>
              <a:latin typeface="Arial Unicode MS" pitchFamily="34" charset="-120"/>
              <a:ea typeface="標楷體" pitchFamily="65" charset="-120"/>
            </a:endParaRPr>
          </a:p>
          <a:p>
            <a:endParaRPr lang="zh-TW" altLang="en-US" dirty="0"/>
          </a:p>
        </p:txBody>
      </p:sp>
      <p:pic>
        <p:nvPicPr>
          <p:cNvPr id="6" name="圖片 5">
            <a:extLst>
              <a:ext uri="{FF2B5EF4-FFF2-40B4-BE49-F238E27FC236}">
                <a16:creationId xmlns:a16="http://schemas.microsoft.com/office/drawing/2014/main" xmlns="" id="{D65A11BA-3819-4091-87F4-3CCE0BA5EA2D}"/>
              </a:ext>
            </a:extLst>
          </p:cNvPr>
          <p:cNvPicPr>
            <a:picLocks noChangeAspect="1"/>
          </p:cNvPicPr>
          <p:nvPr/>
        </p:nvPicPr>
        <p:blipFill rotWithShape="1">
          <a:blip r:embed="rId2" cstate="print">
            <a:clrChange>
              <a:clrFrom>
                <a:srgbClr val="FFFFFF"/>
              </a:clrFrom>
              <a:clrTo>
                <a:srgbClr val="FFFFFF">
                  <a:alpha val="0"/>
                </a:srgbClr>
              </a:clrTo>
            </a:clrChange>
          </a:blip>
          <a:srcRect t="5388" b="-1"/>
          <a:stretch/>
        </p:blipFill>
        <p:spPr>
          <a:xfrm>
            <a:off x="1699803" y="3238539"/>
            <a:ext cx="3333750" cy="1973579"/>
          </a:xfrm>
          <a:prstGeom prst="rect">
            <a:avLst/>
          </a:prstGeom>
        </p:spPr>
      </p:pic>
      <p:pic>
        <p:nvPicPr>
          <p:cNvPr id="18" name="圖片 17">
            <a:extLst>
              <a:ext uri="{FF2B5EF4-FFF2-40B4-BE49-F238E27FC236}">
                <a16:creationId xmlns:a16="http://schemas.microsoft.com/office/drawing/2014/main" xmlns="" id="{261E7284-2240-45B3-9A9D-397EC45E6755}"/>
              </a:ext>
            </a:extLst>
          </p:cNvPr>
          <p:cNvPicPr>
            <a:picLocks noChangeAspect="1"/>
          </p:cNvPicPr>
          <p:nvPr/>
        </p:nvPicPr>
        <p:blipFill>
          <a:blip r:embed="rId3" cstate="print">
            <a:clrChange>
              <a:clrFrom>
                <a:srgbClr val="FFFFFF"/>
              </a:clrFrom>
              <a:clrTo>
                <a:srgbClr val="FFFFFF">
                  <a:alpha val="0"/>
                </a:srgbClr>
              </a:clrTo>
            </a:clrChange>
          </a:blip>
          <a:stretch>
            <a:fillRect/>
          </a:stretch>
        </p:blipFill>
        <p:spPr>
          <a:xfrm>
            <a:off x="6891403" y="4173213"/>
            <a:ext cx="680553" cy="457972"/>
          </a:xfrm>
          <a:prstGeom prst="rect">
            <a:avLst/>
          </a:prstGeom>
        </p:spPr>
      </p:pic>
      <p:pic>
        <p:nvPicPr>
          <p:cNvPr id="19" name="圖片 18">
            <a:extLst>
              <a:ext uri="{FF2B5EF4-FFF2-40B4-BE49-F238E27FC236}">
                <a16:creationId xmlns:a16="http://schemas.microsoft.com/office/drawing/2014/main" xmlns="" id="{95A33284-26A1-4D7D-8BBB-30B3CAF0FA07}"/>
              </a:ext>
            </a:extLst>
          </p:cNvPr>
          <p:cNvPicPr>
            <a:picLocks noChangeAspect="1"/>
          </p:cNvPicPr>
          <p:nvPr/>
        </p:nvPicPr>
        <p:blipFill>
          <a:blip r:embed="rId4" cstate="print">
            <a:clrChange>
              <a:clrFrom>
                <a:srgbClr val="FFFFFF"/>
              </a:clrFrom>
              <a:clrTo>
                <a:srgbClr val="FFFFFF">
                  <a:alpha val="0"/>
                </a:srgbClr>
              </a:clrTo>
            </a:clrChange>
          </a:blip>
          <a:stretch>
            <a:fillRect/>
          </a:stretch>
        </p:blipFill>
        <p:spPr>
          <a:xfrm>
            <a:off x="6920348" y="4708786"/>
            <a:ext cx="622662" cy="622662"/>
          </a:xfrm>
          <a:prstGeom prst="rect">
            <a:avLst/>
          </a:prstGeom>
        </p:spPr>
      </p:pic>
      <p:sp>
        <p:nvSpPr>
          <p:cNvPr id="3" name="矩形 2">
            <a:extLst>
              <a:ext uri="{FF2B5EF4-FFF2-40B4-BE49-F238E27FC236}">
                <a16:creationId xmlns:a16="http://schemas.microsoft.com/office/drawing/2014/main" xmlns="" id="{4A7186C4-C0BC-4397-9796-C996C4DFD179}"/>
              </a:ext>
            </a:extLst>
          </p:cNvPr>
          <p:cNvSpPr/>
          <p:nvPr/>
        </p:nvSpPr>
        <p:spPr>
          <a:xfrm>
            <a:off x="7586075" y="4173213"/>
            <a:ext cx="2627271" cy="461665"/>
          </a:xfrm>
          <a:prstGeom prst="rect">
            <a:avLst/>
          </a:prstGeom>
        </p:spPr>
        <p:txBody>
          <a:bodyPr wrap="square">
            <a:spAutoFit/>
          </a:bodyPr>
          <a:lstStyle/>
          <a:p>
            <a:r>
              <a:rPr lang="zh-TW" altLang="en-US"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rPr>
              <a:t> </a:t>
            </a:r>
            <a:r>
              <a:rPr lang="en-US" altLang="zh-TW"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rPr>
              <a:t>02-8771-1940</a:t>
            </a:r>
            <a:endParaRPr lang="zh-TW" altLang="zh-TW" sz="2400" dirty="0">
              <a:solidFill>
                <a:srgbClr val="002060"/>
              </a:solidFill>
              <a:effectLst>
                <a:outerShdw blurRad="38100" dist="38100" dir="2700000" algn="tl">
                  <a:srgbClr val="000000">
                    <a:alpha val="43137"/>
                  </a:srgbClr>
                </a:outerShdw>
              </a:effectLst>
              <a:latin typeface="Arial Unicode MS" pitchFamily="34" charset="-120"/>
              <a:ea typeface="標楷體" pitchFamily="65" charset="-120"/>
            </a:endParaRPr>
          </a:p>
        </p:txBody>
      </p:sp>
      <p:sp>
        <p:nvSpPr>
          <p:cNvPr id="4" name="矩形 3">
            <a:extLst>
              <a:ext uri="{FF2B5EF4-FFF2-40B4-BE49-F238E27FC236}">
                <a16:creationId xmlns:a16="http://schemas.microsoft.com/office/drawing/2014/main" xmlns="" id="{87670478-C7E9-4F44-A715-6CE7AB7502D8}"/>
              </a:ext>
            </a:extLst>
          </p:cNvPr>
          <p:cNvSpPr/>
          <p:nvPr/>
        </p:nvSpPr>
        <p:spPr>
          <a:xfrm>
            <a:off x="7598107" y="4750453"/>
            <a:ext cx="2925866" cy="461665"/>
          </a:xfrm>
          <a:prstGeom prst="rect">
            <a:avLst/>
          </a:prstGeom>
        </p:spPr>
        <p:txBody>
          <a:bodyPr wrap="none">
            <a:spAutoFit/>
          </a:bodyPr>
          <a:lstStyle/>
          <a:p>
            <a:r>
              <a:rPr lang="zh-TW" altLang="en-US" sz="2400" dirty="0">
                <a:solidFill>
                  <a:srgbClr val="002060"/>
                </a:solidFill>
                <a:effectLst>
                  <a:outerShdw blurRad="38100" dist="38100" dir="2700000" algn="tl">
                    <a:srgbClr val="000000">
                      <a:alpha val="43137"/>
                    </a:srgbClr>
                  </a:outerShdw>
                </a:effectLst>
                <a:ea typeface="標楷體" pitchFamily="65" charset="-120"/>
              </a:rPr>
              <a:t> </a:t>
            </a:r>
            <a:r>
              <a:rPr lang="en-US" altLang="zh-TW" sz="2400" dirty="0">
                <a:solidFill>
                  <a:srgbClr val="002060"/>
                </a:solidFill>
                <a:effectLst>
                  <a:outerShdw blurRad="38100" dist="38100" dir="2700000" algn="tl">
                    <a:srgbClr val="000000">
                      <a:alpha val="43137"/>
                    </a:srgbClr>
                  </a:outerShdw>
                </a:effectLst>
                <a:ea typeface="標楷體" pitchFamily="65" charset="-120"/>
              </a:rPr>
              <a:t>b377@mail.sa.gov.tw</a:t>
            </a:r>
            <a:endParaRPr lang="zh-TW" altLang="en-US" sz="2400" dirty="0"/>
          </a:p>
        </p:txBody>
      </p:sp>
    </p:spTree>
    <p:extLst>
      <p:ext uri="{BB962C8B-B14F-4D97-AF65-F5344CB8AC3E}">
        <p14:creationId xmlns:p14="http://schemas.microsoft.com/office/powerpoint/2010/main" val="2544975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527304"/>
            <a:ext cx="10972800" cy="715962"/>
          </a:xfrm>
        </p:spPr>
        <p:txBody>
          <a:bodyPr>
            <a:normAutofit fontScale="90000"/>
          </a:bodyPr>
          <a:lstStyle/>
          <a:p>
            <a:pPr algn="l"/>
            <a:r>
              <a:rPr lang="en-US" altLang="zh-TW" dirty="0"/>
              <a:t/>
            </a:r>
            <a:br>
              <a:rPr lang="en-US" altLang="zh-TW" dirty="0"/>
            </a:br>
            <a:endParaRPr lang="zh-TW" altLang="en-US" dirty="0"/>
          </a:p>
        </p:txBody>
      </p:sp>
      <p:sp>
        <p:nvSpPr>
          <p:cNvPr id="3" name="內容版面配置區 2"/>
          <p:cNvSpPr>
            <a:spLocks noGrp="1"/>
          </p:cNvSpPr>
          <p:nvPr>
            <p:ph idx="1"/>
          </p:nvPr>
        </p:nvSpPr>
        <p:spPr>
          <a:xfrm>
            <a:off x="656732" y="2073525"/>
            <a:ext cx="10864362" cy="4252546"/>
          </a:xfrm>
        </p:spPr>
        <p:txBody>
          <a:bodyPr>
            <a:normAutofit fontScale="92500" lnSpcReduction="10000"/>
          </a:bodyPr>
          <a:lstStyle/>
          <a:p>
            <a:pPr marL="0" indent="0">
              <a:buNone/>
            </a:pPr>
            <a:endParaRPr lang="en-US" altLang="zh-TW" sz="1000" b="1" dirty="0">
              <a:latin typeface="標楷體" pitchFamily="65" charset="-120"/>
              <a:ea typeface="標楷體" pitchFamily="65" charset="-120"/>
            </a:endParaRPr>
          </a:p>
          <a:p>
            <a:pPr marL="0" indent="0">
              <a:buNone/>
            </a:pPr>
            <a:endParaRPr lang="en-US" altLang="zh-TW" sz="1000" b="1" dirty="0">
              <a:latin typeface="標楷體" pitchFamily="65" charset="-120"/>
              <a:ea typeface="標楷體" pitchFamily="65" charset="-120"/>
            </a:endParaRPr>
          </a:p>
          <a:p>
            <a:pPr marL="0" indent="0">
              <a:buNone/>
            </a:pPr>
            <a:r>
              <a:rPr lang="zh-TW" altLang="en-US" sz="3000" b="1" dirty="0">
                <a:latin typeface="標楷體" pitchFamily="65" charset="-120"/>
                <a:ea typeface="標楷體" pitchFamily="65" charset="-120"/>
              </a:rPr>
              <a:t>一、捐贈經政府登記有案之</a:t>
            </a:r>
            <a:r>
              <a:rPr lang="zh-TW" altLang="en-US" sz="3000" b="1" dirty="0">
                <a:solidFill>
                  <a:srgbClr val="0404C0"/>
                </a:solidFill>
                <a:latin typeface="標楷體" pitchFamily="65" charset="-120"/>
                <a:ea typeface="標楷體" pitchFamily="65" charset="-120"/>
              </a:rPr>
              <a:t>體育團體</a:t>
            </a:r>
            <a:r>
              <a:rPr lang="zh-TW" altLang="en-US" sz="3000" b="1" dirty="0">
                <a:latin typeface="標楷體" pitchFamily="65" charset="-120"/>
                <a:ea typeface="標楷體" pitchFamily="65" charset="-120"/>
              </a:rPr>
              <a:t>。 </a:t>
            </a:r>
            <a:endParaRPr lang="en-US" altLang="zh-TW" sz="3000" b="1" dirty="0">
              <a:latin typeface="標楷體" pitchFamily="65" charset="-120"/>
              <a:ea typeface="標楷體" pitchFamily="65" charset="-120"/>
            </a:endParaRPr>
          </a:p>
          <a:p>
            <a:pPr marL="0" indent="0">
              <a:buNone/>
            </a:pPr>
            <a:endParaRPr lang="en-US" altLang="zh-TW" sz="1000" b="1" dirty="0">
              <a:latin typeface="標楷體" pitchFamily="65" charset="-120"/>
              <a:ea typeface="標楷體" pitchFamily="65" charset="-120"/>
            </a:endParaRPr>
          </a:p>
          <a:p>
            <a:pPr marL="0" indent="0">
              <a:buNone/>
            </a:pPr>
            <a:r>
              <a:rPr lang="zh-TW" altLang="en-US" sz="3000" b="1" dirty="0">
                <a:latin typeface="標楷體" pitchFamily="65" charset="-120"/>
                <a:ea typeface="標楷體" pitchFamily="65" charset="-120"/>
              </a:rPr>
              <a:t>二、培養支援</a:t>
            </a:r>
            <a:r>
              <a:rPr lang="zh-TW" altLang="en-US" sz="3000" b="1" dirty="0">
                <a:solidFill>
                  <a:srgbClr val="0404C0"/>
                </a:solidFill>
                <a:latin typeface="標楷體" pitchFamily="65" charset="-120"/>
                <a:ea typeface="標楷體" pitchFamily="65" charset="-120"/>
              </a:rPr>
              <a:t>運動團隊</a:t>
            </a:r>
            <a:r>
              <a:rPr lang="zh-TW" altLang="en-US" sz="3000" b="1" dirty="0">
                <a:latin typeface="標楷體" pitchFamily="65" charset="-120"/>
                <a:ea typeface="標楷體" pitchFamily="65" charset="-120"/>
              </a:rPr>
              <a:t>或</a:t>
            </a:r>
            <a:r>
              <a:rPr lang="zh-TW" altLang="en-US" sz="3000" b="1" dirty="0">
                <a:solidFill>
                  <a:srgbClr val="0404C0"/>
                </a:solidFill>
                <a:latin typeface="標楷體" pitchFamily="65" charset="-120"/>
                <a:ea typeface="標楷體" pitchFamily="65" charset="-120"/>
              </a:rPr>
              <a:t>運動員</a:t>
            </a:r>
            <a:r>
              <a:rPr lang="zh-TW" altLang="en-US" sz="3000" b="1" dirty="0">
                <a:latin typeface="標楷體" pitchFamily="65" charset="-120"/>
                <a:ea typeface="標楷體" pitchFamily="65" charset="-120"/>
              </a:rPr>
              <a:t>。 </a:t>
            </a:r>
            <a:endParaRPr lang="en-US" altLang="zh-TW" sz="3000" b="1" dirty="0">
              <a:latin typeface="標楷體" pitchFamily="65" charset="-120"/>
              <a:ea typeface="標楷體" pitchFamily="65" charset="-120"/>
            </a:endParaRPr>
          </a:p>
          <a:p>
            <a:pPr marL="0" indent="0">
              <a:buNone/>
            </a:pPr>
            <a:endParaRPr lang="en-US" altLang="zh-TW" sz="1000" b="1" dirty="0">
              <a:latin typeface="標楷體" pitchFamily="65" charset="-120"/>
              <a:ea typeface="標楷體" pitchFamily="65" charset="-120"/>
            </a:endParaRPr>
          </a:p>
          <a:p>
            <a:pPr marL="0" indent="0">
              <a:buNone/>
            </a:pPr>
            <a:r>
              <a:rPr lang="zh-TW" altLang="en-US" sz="3000" b="1" dirty="0">
                <a:latin typeface="標楷體" pitchFamily="65" charset="-120"/>
                <a:ea typeface="標楷體" pitchFamily="65" charset="-120"/>
              </a:rPr>
              <a:t>三、推行事業單位本身</a:t>
            </a:r>
            <a:r>
              <a:rPr lang="zh-TW" altLang="en-US" sz="3000" b="1" dirty="0">
                <a:solidFill>
                  <a:srgbClr val="0404C0"/>
                </a:solidFill>
                <a:latin typeface="標楷體" pitchFamily="65" charset="-120"/>
                <a:ea typeface="標楷體" pitchFamily="65" charset="-120"/>
              </a:rPr>
              <a:t>員工體育活動</a:t>
            </a:r>
            <a:r>
              <a:rPr lang="zh-TW" altLang="en-US" sz="3000" b="1" dirty="0">
                <a:latin typeface="標楷體" pitchFamily="65" charset="-120"/>
                <a:ea typeface="標楷體" pitchFamily="65" charset="-120"/>
              </a:rPr>
              <a:t>。 </a:t>
            </a:r>
            <a:endParaRPr lang="en-US" altLang="zh-TW" sz="3000" b="1" dirty="0">
              <a:latin typeface="標楷體" pitchFamily="65" charset="-120"/>
              <a:ea typeface="標楷體" pitchFamily="65" charset="-120"/>
            </a:endParaRPr>
          </a:p>
          <a:p>
            <a:pPr marL="0" indent="0">
              <a:buNone/>
            </a:pPr>
            <a:endParaRPr lang="en-US" altLang="zh-TW" sz="1000" b="1" dirty="0">
              <a:latin typeface="標楷體" pitchFamily="65" charset="-120"/>
              <a:ea typeface="標楷體" pitchFamily="65" charset="-120"/>
            </a:endParaRPr>
          </a:p>
          <a:p>
            <a:pPr marL="0" indent="0">
              <a:buNone/>
            </a:pPr>
            <a:r>
              <a:rPr lang="zh-TW" altLang="en-US" sz="3000" b="1" dirty="0">
                <a:latin typeface="標楷體" pitchFamily="65" charset="-120"/>
                <a:ea typeface="標楷體" pitchFamily="65" charset="-120"/>
              </a:rPr>
              <a:t>四、捐贈政府機關及各級學校</a:t>
            </a:r>
            <a:r>
              <a:rPr lang="zh-TW" altLang="en-US" sz="3000" b="1" dirty="0">
                <a:solidFill>
                  <a:srgbClr val="0404C0"/>
                </a:solidFill>
                <a:latin typeface="標楷體" pitchFamily="65" charset="-120"/>
                <a:ea typeface="標楷體" pitchFamily="65" charset="-120"/>
              </a:rPr>
              <a:t>興設運動場館設施</a:t>
            </a:r>
            <a:r>
              <a:rPr lang="zh-TW" altLang="en-US" sz="3000" b="1" dirty="0">
                <a:latin typeface="標楷體" pitchFamily="65" charset="-120"/>
                <a:ea typeface="標楷體" pitchFamily="65" charset="-120"/>
              </a:rPr>
              <a:t>或</a:t>
            </a:r>
            <a:r>
              <a:rPr lang="zh-TW" altLang="en-US" sz="3000" b="1" dirty="0">
                <a:solidFill>
                  <a:srgbClr val="0404C0"/>
                </a:solidFill>
                <a:latin typeface="標楷體" pitchFamily="65" charset="-120"/>
                <a:ea typeface="標楷體" pitchFamily="65" charset="-120"/>
              </a:rPr>
              <a:t>運動器材用品</a:t>
            </a:r>
            <a:r>
              <a:rPr lang="zh-TW" altLang="en-US" sz="3000" b="1" dirty="0">
                <a:latin typeface="標楷體" pitchFamily="65" charset="-120"/>
                <a:ea typeface="標楷體" pitchFamily="65" charset="-120"/>
              </a:rPr>
              <a:t>。</a:t>
            </a:r>
            <a:endParaRPr lang="en-US" altLang="zh-TW" sz="3000" b="1" dirty="0">
              <a:latin typeface="標楷體" pitchFamily="65" charset="-120"/>
              <a:ea typeface="標楷體" pitchFamily="65" charset="-120"/>
            </a:endParaRPr>
          </a:p>
          <a:p>
            <a:pPr marL="0" indent="0">
              <a:buNone/>
            </a:pPr>
            <a:endParaRPr lang="en-US" altLang="zh-TW" sz="1000" b="1" dirty="0">
              <a:latin typeface="標楷體" pitchFamily="65" charset="-120"/>
              <a:ea typeface="標楷體" pitchFamily="65" charset="-120"/>
            </a:endParaRPr>
          </a:p>
          <a:p>
            <a:pPr marL="0" indent="0">
              <a:buNone/>
            </a:pPr>
            <a:r>
              <a:rPr lang="zh-TW" altLang="en-US" sz="3000" b="1" dirty="0">
                <a:latin typeface="標楷體" pitchFamily="65" charset="-120"/>
                <a:ea typeface="標楷體" pitchFamily="65" charset="-120"/>
              </a:rPr>
              <a:t>五、購買於</a:t>
            </a:r>
            <a:r>
              <a:rPr lang="zh-TW" altLang="en-US" sz="3000" b="1" dirty="0">
                <a:solidFill>
                  <a:srgbClr val="0404C0"/>
                </a:solidFill>
                <a:latin typeface="標楷體" pitchFamily="65" charset="-120"/>
                <a:ea typeface="標楷體" pitchFamily="65" charset="-120"/>
              </a:rPr>
              <a:t>國內</a:t>
            </a:r>
            <a:r>
              <a:rPr lang="zh-TW" altLang="en-US" sz="3000" b="1" dirty="0">
                <a:latin typeface="標楷體" pitchFamily="65" charset="-120"/>
                <a:ea typeface="標楷體" pitchFamily="65" charset="-120"/>
              </a:rPr>
              <a:t>所舉辦</a:t>
            </a:r>
            <a:r>
              <a:rPr lang="zh-TW" altLang="en-US" sz="3000" b="1" dirty="0">
                <a:solidFill>
                  <a:srgbClr val="0404C0"/>
                </a:solidFill>
                <a:latin typeface="標楷體" pitchFamily="65" charset="-120"/>
                <a:ea typeface="標楷體" pitchFamily="65" charset="-120"/>
              </a:rPr>
              <a:t>運動賽事門票</a:t>
            </a:r>
            <a:r>
              <a:rPr lang="zh-TW" altLang="en-US" sz="3000" b="1" dirty="0">
                <a:latin typeface="標楷體" pitchFamily="65" charset="-120"/>
                <a:ea typeface="標楷體" pitchFamily="65" charset="-120"/>
              </a:rPr>
              <a:t>，並經由</a:t>
            </a:r>
            <a:r>
              <a:rPr lang="zh-TW" altLang="en-US" sz="3000" b="1" dirty="0">
                <a:solidFill>
                  <a:srgbClr val="0404C0"/>
                </a:solidFill>
                <a:latin typeface="標楷體" pitchFamily="65" charset="-120"/>
                <a:ea typeface="標楷體" pitchFamily="65" charset="-120"/>
              </a:rPr>
              <a:t>學校</a:t>
            </a:r>
            <a:r>
              <a:rPr lang="zh-TW" altLang="en-US" sz="3000" b="1" dirty="0">
                <a:latin typeface="標楷體" pitchFamily="65" charset="-120"/>
                <a:ea typeface="標楷體" pitchFamily="65" charset="-120"/>
              </a:rPr>
              <a:t>或</a:t>
            </a:r>
            <a:r>
              <a:rPr lang="zh-TW" altLang="en-US" sz="3000" b="1" dirty="0">
                <a:solidFill>
                  <a:srgbClr val="0404C0"/>
                </a:solidFill>
                <a:latin typeface="標楷體" pitchFamily="65" charset="-120"/>
                <a:ea typeface="標楷體" pitchFamily="65" charset="-120"/>
              </a:rPr>
              <a:t>非營利性</a:t>
            </a:r>
            <a:r>
              <a:rPr lang="zh-TW" altLang="en-US" sz="3000" b="1" dirty="0">
                <a:latin typeface="標楷體" pitchFamily="65" charset="-120"/>
                <a:ea typeface="標楷體" pitchFamily="65" charset="-120"/>
              </a:rPr>
              <a:t>之                 </a:t>
            </a:r>
            <a:endParaRPr lang="en-US" altLang="zh-TW" sz="3000" b="1" dirty="0">
              <a:latin typeface="標楷體" pitchFamily="65" charset="-120"/>
              <a:ea typeface="標楷體" pitchFamily="65" charset="-120"/>
            </a:endParaRPr>
          </a:p>
          <a:p>
            <a:pPr marL="0" indent="0">
              <a:buNone/>
            </a:pPr>
            <a:r>
              <a:rPr lang="zh-TW" altLang="en-US" sz="3000" b="1" dirty="0">
                <a:latin typeface="標楷體" pitchFamily="65" charset="-120"/>
                <a:ea typeface="標楷體" pitchFamily="65" charset="-120"/>
              </a:rPr>
              <a:t>    團體捐贈</a:t>
            </a:r>
            <a:r>
              <a:rPr lang="zh-TW" altLang="en-US" sz="3000" b="1" dirty="0">
                <a:solidFill>
                  <a:srgbClr val="0404C0"/>
                </a:solidFill>
                <a:latin typeface="標楷體" pitchFamily="65" charset="-120"/>
                <a:ea typeface="標楷體" pitchFamily="65" charset="-120"/>
              </a:rPr>
              <a:t>學生</a:t>
            </a:r>
            <a:r>
              <a:rPr lang="zh-TW" altLang="en-US" sz="3000" b="1" dirty="0">
                <a:latin typeface="標楷體" pitchFamily="65" charset="-120"/>
                <a:ea typeface="標楷體" pitchFamily="65" charset="-120"/>
              </a:rPr>
              <a:t>或</a:t>
            </a:r>
            <a:r>
              <a:rPr lang="zh-TW" altLang="en-US" sz="3000" b="1" dirty="0">
                <a:solidFill>
                  <a:srgbClr val="0404C0"/>
                </a:solidFill>
                <a:latin typeface="標楷體" pitchFamily="65" charset="-120"/>
                <a:ea typeface="標楷體" pitchFamily="65" charset="-120"/>
              </a:rPr>
              <a:t>弱勢團體</a:t>
            </a:r>
            <a:r>
              <a:rPr lang="zh-TW" altLang="en-US" sz="3000" b="1" dirty="0">
                <a:latin typeface="標楷體" pitchFamily="65" charset="-120"/>
                <a:ea typeface="標楷體" pitchFamily="65" charset="-120"/>
              </a:rPr>
              <a:t>。 </a:t>
            </a:r>
            <a:endParaRPr lang="en-US" altLang="zh-TW" sz="3000" b="1" dirty="0">
              <a:latin typeface="標楷體" pitchFamily="65" charset="-120"/>
              <a:ea typeface="標楷體" pitchFamily="65" charset="-120"/>
            </a:endParaRPr>
          </a:p>
          <a:p>
            <a:pPr marL="0" indent="0">
              <a:buNone/>
            </a:pPr>
            <a:endParaRPr lang="zh-TW" altLang="en-US" sz="3000" dirty="0">
              <a:latin typeface="標楷體" pitchFamily="65" charset="-120"/>
              <a:ea typeface="標楷體" pitchFamily="65" charset="-120"/>
            </a:endParaRPr>
          </a:p>
        </p:txBody>
      </p:sp>
      <p:sp>
        <p:nvSpPr>
          <p:cNvPr id="4" name="文字方塊 3"/>
          <p:cNvSpPr txBox="1"/>
          <p:nvPr/>
        </p:nvSpPr>
        <p:spPr>
          <a:xfrm>
            <a:off x="260838" y="516435"/>
            <a:ext cx="8153400" cy="892552"/>
          </a:xfrm>
          <a:prstGeom prst="rect">
            <a:avLst/>
          </a:prstGeom>
          <a:noFill/>
        </p:spPr>
        <p:txBody>
          <a:bodyPr wrap="square" rtlCol="0">
            <a:spAutoFit/>
          </a:bodyPr>
          <a:lstStyle/>
          <a:p>
            <a:r>
              <a:rPr lang="zh-TW" altLang="en-US" sz="3400" b="1" dirty="0">
                <a:solidFill>
                  <a:srgbClr val="0F4D15"/>
                </a:solidFill>
                <a:latin typeface="標楷體" pitchFamily="65" charset="-120"/>
                <a:ea typeface="標楷體" pitchFamily="65" charset="-120"/>
              </a:rPr>
              <a:t>「運動產業發展條例」第二十六條之規定</a:t>
            </a:r>
            <a:endParaRPr lang="en-US" altLang="zh-TW" sz="3400" b="1" dirty="0">
              <a:solidFill>
                <a:srgbClr val="0F4D15"/>
              </a:solidFill>
              <a:latin typeface="標楷體" pitchFamily="65" charset="-120"/>
              <a:ea typeface="標楷體" pitchFamily="65" charset="-120"/>
            </a:endParaRPr>
          </a:p>
          <a:p>
            <a:endParaRPr lang="zh-TW" altLang="en-US" dirty="0"/>
          </a:p>
        </p:txBody>
      </p:sp>
      <p:sp>
        <p:nvSpPr>
          <p:cNvPr id="5" name="文字方塊 4"/>
          <p:cNvSpPr txBox="1"/>
          <p:nvPr/>
        </p:nvSpPr>
        <p:spPr>
          <a:xfrm>
            <a:off x="1038050" y="1313603"/>
            <a:ext cx="10101727" cy="1354217"/>
          </a:xfrm>
          <a:prstGeom prst="rect">
            <a:avLst/>
          </a:prstGeom>
          <a:noFill/>
        </p:spPr>
        <p:txBody>
          <a:bodyPr wrap="square" rtlCol="0">
            <a:spAutoFit/>
          </a:bodyPr>
          <a:lstStyle/>
          <a:p>
            <a:r>
              <a:rPr lang="zh-TW" altLang="en-US" sz="3200" b="1" dirty="0">
                <a:latin typeface="標楷體" pitchFamily="65" charset="-120"/>
                <a:ea typeface="標楷體" pitchFamily="65" charset="-120"/>
              </a:rPr>
              <a:t>營利事業合於下列之</a:t>
            </a:r>
            <a:r>
              <a:rPr lang="zh-TW" altLang="en-US" sz="3200" b="1" dirty="0">
                <a:solidFill>
                  <a:srgbClr val="0404C0"/>
                </a:solidFill>
                <a:latin typeface="標楷體" pitchFamily="65" charset="-120"/>
                <a:ea typeface="標楷體" pitchFamily="65" charset="-120"/>
              </a:rPr>
              <a:t>捐贈</a:t>
            </a:r>
            <a:r>
              <a:rPr lang="zh-TW" altLang="en-US" sz="3200" b="1" dirty="0">
                <a:latin typeface="標楷體" pitchFamily="65" charset="-120"/>
                <a:ea typeface="標楷體" pitchFamily="65" charset="-120"/>
              </a:rPr>
              <a:t>，得依所得稅法第三十六條第一款規定以</a:t>
            </a:r>
            <a:r>
              <a:rPr lang="zh-TW" altLang="en-US" sz="3200" b="1" dirty="0">
                <a:solidFill>
                  <a:srgbClr val="FF0000"/>
                </a:solidFill>
                <a:latin typeface="標楷體" pitchFamily="65" charset="-120"/>
                <a:ea typeface="標楷體" pitchFamily="65" charset="-120"/>
              </a:rPr>
              <a:t>費用</a:t>
            </a:r>
            <a:r>
              <a:rPr lang="zh-TW" altLang="en-US" sz="3200" b="1" dirty="0">
                <a:latin typeface="標楷體" pitchFamily="65" charset="-120"/>
                <a:ea typeface="標楷體" pitchFamily="65" charset="-120"/>
              </a:rPr>
              <a:t>列支，</a:t>
            </a:r>
            <a:r>
              <a:rPr lang="zh-TW" altLang="en-US" sz="3200" b="1" dirty="0">
                <a:solidFill>
                  <a:srgbClr val="FF0000"/>
                </a:solidFill>
                <a:latin typeface="標楷體" pitchFamily="65" charset="-120"/>
                <a:ea typeface="標楷體" pitchFamily="65" charset="-120"/>
              </a:rPr>
              <a:t>不受金額限制</a:t>
            </a:r>
            <a:r>
              <a:rPr lang="zh-TW" altLang="en-US" sz="3200" b="1" dirty="0">
                <a:latin typeface="標楷體" pitchFamily="65" charset="-120"/>
                <a:ea typeface="標楷體" pitchFamily="65" charset="-120"/>
              </a:rPr>
              <a:t>：</a:t>
            </a:r>
            <a:endParaRPr lang="en-US" altLang="zh-TW" sz="3200" b="1" dirty="0">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3473571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字方塊 15"/>
          <p:cNvSpPr txBox="1"/>
          <p:nvPr/>
        </p:nvSpPr>
        <p:spPr>
          <a:xfrm>
            <a:off x="1056959" y="1373939"/>
            <a:ext cx="10074867" cy="32316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zh-TW" altLang="en-US" sz="2600" b="1" dirty="0" smtClean="0">
                <a:solidFill>
                  <a:schemeClr val="tx1">
                    <a:lumMod val="75000"/>
                    <a:lumOff val="25000"/>
                  </a:schemeClr>
                </a:solidFill>
                <a:latin typeface="標楷體" pitchFamily="65" charset="-120"/>
                <a:ea typeface="標楷體" pitchFamily="65" charset="-120"/>
              </a:rPr>
              <a:t>所謂</a:t>
            </a:r>
            <a:r>
              <a:rPr lang="en-US" altLang="zh-TW" sz="2600" b="1" dirty="0" smtClean="0">
                <a:solidFill>
                  <a:schemeClr val="tx1">
                    <a:lumMod val="75000"/>
                    <a:lumOff val="25000"/>
                  </a:schemeClr>
                </a:solidFill>
                <a:latin typeface="標楷體" pitchFamily="65" charset="-120"/>
                <a:ea typeface="標楷體" pitchFamily="65" charset="-120"/>
              </a:rPr>
              <a:t>【</a:t>
            </a:r>
            <a:r>
              <a:rPr lang="zh-TW" altLang="en-US" sz="2600" b="1" dirty="0" smtClean="0">
                <a:solidFill>
                  <a:schemeClr val="tx1">
                    <a:lumMod val="75000"/>
                    <a:lumOff val="25000"/>
                  </a:schemeClr>
                </a:solidFill>
                <a:latin typeface="標楷體" pitchFamily="65" charset="-120"/>
                <a:ea typeface="標楷體" pitchFamily="65" charset="-120"/>
              </a:rPr>
              <a:t>體育團體</a:t>
            </a:r>
            <a:r>
              <a:rPr lang="en-US" altLang="zh-TW" sz="2600" b="1" dirty="0" smtClean="0">
                <a:solidFill>
                  <a:schemeClr val="tx1">
                    <a:lumMod val="75000"/>
                    <a:lumOff val="25000"/>
                  </a:schemeClr>
                </a:solidFill>
                <a:latin typeface="標楷體" pitchFamily="65" charset="-120"/>
                <a:ea typeface="標楷體" pitchFamily="65" charset="-120"/>
              </a:rPr>
              <a:t>】</a:t>
            </a:r>
            <a:r>
              <a:rPr lang="zh-TW" altLang="en-US" sz="2600" b="1" dirty="0" smtClean="0">
                <a:solidFill>
                  <a:schemeClr val="tx1">
                    <a:lumMod val="75000"/>
                    <a:lumOff val="25000"/>
                  </a:schemeClr>
                </a:solidFill>
                <a:latin typeface="標楷體" pitchFamily="65" charset="-120"/>
                <a:ea typeface="標楷體" pitchFamily="65" charset="-120"/>
              </a:rPr>
              <a:t>指</a:t>
            </a:r>
            <a:r>
              <a:rPr lang="en-US" altLang="zh-TW" sz="2600" b="1" dirty="0" smtClean="0">
                <a:solidFill>
                  <a:schemeClr val="tx1">
                    <a:lumMod val="75000"/>
                    <a:lumOff val="25000"/>
                  </a:schemeClr>
                </a:solidFill>
                <a:latin typeface="標楷體" pitchFamily="65" charset="-120"/>
                <a:ea typeface="標楷體" pitchFamily="65" charset="-120"/>
              </a:rPr>
              <a:t>:</a:t>
            </a:r>
            <a:endParaRPr lang="en-US" altLang="zh-TW" sz="2600" b="1" dirty="0">
              <a:solidFill>
                <a:schemeClr val="tx1">
                  <a:lumMod val="75000"/>
                  <a:lumOff val="25000"/>
                </a:schemeClr>
              </a:solidFill>
              <a:latin typeface="標楷體" pitchFamily="65" charset="-120"/>
              <a:ea typeface="標楷體" pitchFamily="65" charset="-120"/>
            </a:endParaRPr>
          </a:p>
          <a:p>
            <a:endParaRPr lang="en-US" altLang="zh-TW" sz="600" b="1" dirty="0">
              <a:solidFill>
                <a:schemeClr val="tx1">
                  <a:lumMod val="75000"/>
                  <a:lumOff val="25000"/>
                </a:schemeClr>
              </a:solidFill>
              <a:latin typeface="標楷體" pitchFamily="65" charset="-120"/>
              <a:ea typeface="標楷體" pitchFamily="65" charset="-120"/>
            </a:endParaRPr>
          </a:p>
          <a:p>
            <a:endParaRPr lang="en-US" altLang="zh-TW" sz="400" b="1" dirty="0">
              <a:solidFill>
                <a:schemeClr val="tx1">
                  <a:lumMod val="75000"/>
                  <a:lumOff val="25000"/>
                </a:schemeClr>
              </a:solidFill>
              <a:latin typeface="標楷體" pitchFamily="65" charset="-120"/>
              <a:ea typeface="標楷體" pitchFamily="65" charset="-120"/>
            </a:endParaRPr>
          </a:p>
          <a:p>
            <a:r>
              <a:rPr lang="en-US" altLang="zh-TW" sz="2600" b="1" dirty="0">
                <a:solidFill>
                  <a:schemeClr val="accent1">
                    <a:lumMod val="50000"/>
                  </a:schemeClr>
                </a:solidFill>
                <a:latin typeface="標楷體" pitchFamily="65" charset="-120"/>
                <a:ea typeface="標楷體" pitchFamily="65" charset="-120"/>
              </a:rPr>
              <a:t>1.</a:t>
            </a:r>
            <a:r>
              <a:rPr lang="zh-TW" altLang="zh-TW" sz="2600" b="1" dirty="0">
                <a:solidFill>
                  <a:schemeClr val="accent2">
                    <a:lumMod val="75000"/>
                  </a:schemeClr>
                </a:solidFill>
                <a:latin typeface="標楷體" pitchFamily="65" charset="-120"/>
                <a:ea typeface="標楷體" pitchFamily="65" charset="-120"/>
              </a:rPr>
              <a:t>以推展體育為宗旨，經</a:t>
            </a:r>
            <a:r>
              <a:rPr lang="zh-TW" altLang="en-US" sz="2600" b="1" dirty="0">
                <a:solidFill>
                  <a:schemeClr val="accent2">
                    <a:lumMod val="75000"/>
                  </a:schemeClr>
                </a:solidFill>
                <a:latin typeface="標楷體" pitchFamily="65" charset="-120"/>
                <a:ea typeface="標楷體" pitchFamily="65" charset="-120"/>
              </a:rPr>
              <a:t>人民團體法</a:t>
            </a:r>
            <a:r>
              <a:rPr lang="zh-TW" altLang="zh-TW" sz="2600" b="1" dirty="0">
                <a:solidFill>
                  <a:schemeClr val="accent2">
                    <a:lumMod val="75000"/>
                  </a:schemeClr>
                </a:solidFill>
                <a:latin typeface="標楷體" pitchFamily="65" charset="-120"/>
                <a:ea typeface="標楷體" pitchFamily="65" charset="-120"/>
              </a:rPr>
              <a:t>主管機關核准立案，並以本法主管機關教育部或直轄市、縣（市）政府為目的事業主管機關之體育團體</a:t>
            </a:r>
            <a:r>
              <a:rPr lang="en-US" altLang="zh-TW" sz="2600" b="1" dirty="0">
                <a:solidFill>
                  <a:schemeClr val="accent2">
                    <a:lumMod val="75000"/>
                  </a:schemeClr>
                </a:solidFill>
                <a:latin typeface="標楷體" pitchFamily="65" charset="-120"/>
                <a:ea typeface="標楷體" pitchFamily="65" charset="-120"/>
              </a:rPr>
              <a:t>(ex: </a:t>
            </a:r>
            <a:r>
              <a:rPr lang="zh-TW" altLang="zh-TW" sz="2600" b="1" dirty="0">
                <a:solidFill>
                  <a:schemeClr val="accent2">
                    <a:lumMod val="75000"/>
                  </a:schemeClr>
                </a:solidFill>
                <a:latin typeface="標楷體" pitchFamily="65" charset="-120"/>
                <a:ea typeface="標楷體" pitchFamily="65" charset="-120"/>
              </a:rPr>
              <a:t>中華民國拔河運動協會</a:t>
            </a:r>
            <a:r>
              <a:rPr lang="en-US" altLang="zh-TW" sz="2600" b="1" dirty="0">
                <a:solidFill>
                  <a:schemeClr val="accent2">
                    <a:lumMod val="75000"/>
                  </a:schemeClr>
                </a:solidFill>
                <a:latin typeface="標楷體" pitchFamily="65" charset="-120"/>
                <a:ea typeface="標楷體" pitchFamily="65" charset="-120"/>
              </a:rPr>
              <a:t>)</a:t>
            </a:r>
            <a:r>
              <a:rPr lang="zh-TW" altLang="zh-TW" sz="2600" b="1" dirty="0">
                <a:solidFill>
                  <a:schemeClr val="accent2">
                    <a:lumMod val="75000"/>
                  </a:schemeClr>
                </a:solidFill>
                <a:latin typeface="標楷體" pitchFamily="65" charset="-120"/>
                <a:ea typeface="標楷體" pitchFamily="65" charset="-120"/>
              </a:rPr>
              <a:t>。</a:t>
            </a:r>
            <a:endParaRPr lang="en-US" altLang="zh-TW" sz="2600" b="1" dirty="0">
              <a:solidFill>
                <a:schemeClr val="accent2">
                  <a:lumMod val="75000"/>
                </a:schemeClr>
              </a:solidFill>
              <a:latin typeface="標楷體" pitchFamily="65" charset="-120"/>
              <a:ea typeface="標楷體" pitchFamily="65" charset="-120"/>
            </a:endParaRPr>
          </a:p>
          <a:p>
            <a:endParaRPr lang="zh-TW" altLang="zh-TW" sz="400" b="1" dirty="0">
              <a:solidFill>
                <a:schemeClr val="accent1">
                  <a:lumMod val="50000"/>
                </a:schemeClr>
              </a:solidFill>
              <a:latin typeface="標楷體" pitchFamily="65" charset="-120"/>
              <a:ea typeface="標楷體" pitchFamily="65" charset="-120"/>
            </a:endParaRPr>
          </a:p>
          <a:p>
            <a:r>
              <a:rPr lang="en-US" altLang="zh-TW" sz="2600" b="1" dirty="0">
                <a:solidFill>
                  <a:schemeClr val="accent1">
                    <a:lumMod val="50000"/>
                  </a:schemeClr>
                </a:solidFill>
                <a:latin typeface="標楷體" pitchFamily="65" charset="-120"/>
                <a:ea typeface="標楷體" pitchFamily="65" charset="-120"/>
              </a:rPr>
              <a:t>2.</a:t>
            </a:r>
            <a:r>
              <a:rPr lang="zh-TW" altLang="zh-TW" sz="2600" b="1" dirty="0">
                <a:solidFill>
                  <a:schemeClr val="accent1">
                    <a:lumMod val="50000"/>
                  </a:schemeClr>
                </a:solidFill>
                <a:latin typeface="標楷體" pitchFamily="65" charset="-120"/>
                <a:ea typeface="標楷體" pitchFamily="65" charset="-120"/>
              </a:rPr>
              <a:t>以推展體育為宗旨之財團法人</a:t>
            </a:r>
            <a:r>
              <a:rPr lang="en-US" altLang="zh-TW" sz="2600" b="1" dirty="0">
                <a:solidFill>
                  <a:schemeClr val="accent1">
                    <a:lumMod val="50000"/>
                  </a:schemeClr>
                </a:solidFill>
                <a:latin typeface="標楷體" pitchFamily="65" charset="-120"/>
                <a:ea typeface="標楷體" pitchFamily="65" charset="-120"/>
              </a:rPr>
              <a:t>(ex:</a:t>
            </a:r>
            <a:r>
              <a:rPr lang="zh-TW" altLang="en-US" sz="2600" b="1" dirty="0">
                <a:solidFill>
                  <a:schemeClr val="accent1">
                    <a:lumMod val="50000"/>
                  </a:schemeClr>
                </a:solidFill>
                <a:latin typeface="標楷體" pitchFamily="65" charset="-120"/>
                <a:ea typeface="標楷體" pitchFamily="65" charset="-120"/>
              </a:rPr>
              <a:t>財團法人北海高爾夫體育運動發展基金會</a:t>
            </a:r>
            <a:r>
              <a:rPr lang="en-US" altLang="zh-TW" sz="2600" b="1" dirty="0">
                <a:solidFill>
                  <a:schemeClr val="accent1">
                    <a:lumMod val="50000"/>
                  </a:schemeClr>
                </a:solidFill>
                <a:latin typeface="標楷體" pitchFamily="65" charset="-120"/>
                <a:ea typeface="標楷體" pitchFamily="65" charset="-120"/>
              </a:rPr>
              <a:t>)</a:t>
            </a:r>
            <a:r>
              <a:rPr lang="zh-TW" altLang="zh-TW" sz="2600" b="1" dirty="0">
                <a:solidFill>
                  <a:schemeClr val="accent1">
                    <a:lumMod val="50000"/>
                  </a:schemeClr>
                </a:solidFill>
                <a:latin typeface="標楷體" pitchFamily="65" charset="-120"/>
                <a:ea typeface="標楷體" pitchFamily="65" charset="-120"/>
              </a:rPr>
              <a:t>。</a:t>
            </a:r>
            <a:endParaRPr lang="en-US" altLang="zh-TW" sz="2600" b="1" dirty="0">
              <a:solidFill>
                <a:schemeClr val="accent1">
                  <a:lumMod val="50000"/>
                </a:schemeClr>
              </a:solidFill>
              <a:latin typeface="標楷體" pitchFamily="65" charset="-120"/>
              <a:ea typeface="標楷體" pitchFamily="65" charset="-120"/>
            </a:endParaRPr>
          </a:p>
          <a:p>
            <a:endParaRPr lang="zh-TW" altLang="zh-TW" sz="400" b="1" dirty="0">
              <a:solidFill>
                <a:schemeClr val="accent1">
                  <a:lumMod val="50000"/>
                </a:schemeClr>
              </a:solidFill>
              <a:latin typeface="標楷體" pitchFamily="65" charset="-120"/>
              <a:ea typeface="標楷體" pitchFamily="65" charset="-120"/>
            </a:endParaRPr>
          </a:p>
          <a:p>
            <a:r>
              <a:rPr lang="en-US" altLang="zh-TW" sz="2600" b="1" dirty="0">
                <a:solidFill>
                  <a:schemeClr val="accent1">
                    <a:lumMod val="50000"/>
                  </a:schemeClr>
                </a:solidFill>
                <a:latin typeface="標楷體" pitchFamily="65" charset="-120"/>
                <a:ea typeface="標楷體" pitchFamily="65" charset="-120"/>
              </a:rPr>
              <a:t>3.</a:t>
            </a:r>
            <a:r>
              <a:rPr lang="zh-TW" altLang="zh-TW" sz="2600" b="1" dirty="0">
                <a:solidFill>
                  <a:schemeClr val="accent1">
                    <a:lumMod val="50000"/>
                  </a:schemeClr>
                </a:solidFill>
                <a:latin typeface="標楷體" pitchFamily="65" charset="-120"/>
                <a:ea typeface="標楷體" pitchFamily="65" charset="-120"/>
              </a:rPr>
              <a:t>中華奧林匹克委員會。</a:t>
            </a:r>
          </a:p>
          <a:p>
            <a:endParaRPr lang="en-US" altLang="zh-TW" sz="400" b="1" dirty="0">
              <a:solidFill>
                <a:schemeClr val="tx1">
                  <a:lumMod val="75000"/>
                  <a:lumOff val="25000"/>
                </a:schemeClr>
              </a:solidFill>
              <a:ea typeface="蘋方-繁"/>
            </a:endParaRPr>
          </a:p>
        </p:txBody>
      </p:sp>
      <p:sp>
        <p:nvSpPr>
          <p:cNvPr id="17" name="文字方塊 16"/>
          <p:cNvSpPr txBox="1"/>
          <p:nvPr/>
        </p:nvSpPr>
        <p:spPr>
          <a:xfrm>
            <a:off x="1056959" y="243692"/>
            <a:ext cx="8059613" cy="615553"/>
          </a:xfrm>
          <a:prstGeom prst="rect">
            <a:avLst/>
          </a:prstGeom>
          <a:noFill/>
        </p:spPr>
        <p:txBody>
          <a:bodyPr wrap="square" rtlCol="0">
            <a:spAutoFit/>
          </a:bodyPr>
          <a:lstStyle/>
          <a:p>
            <a:r>
              <a:rPr lang="zh-TW" altLang="en-US" sz="3400" b="1" dirty="0">
                <a:solidFill>
                  <a:schemeClr val="tx2">
                    <a:lumMod val="50000"/>
                  </a:schemeClr>
                </a:solidFill>
                <a:latin typeface="標楷體" pitchFamily="65" charset="-120"/>
                <a:ea typeface="標楷體" pitchFamily="65" charset="-120"/>
              </a:rPr>
              <a:t>一、捐贈經政府登記有案之</a:t>
            </a:r>
            <a:r>
              <a:rPr lang="zh-TW" altLang="en-US" sz="3400" b="1" dirty="0">
                <a:solidFill>
                  <a:srgbClr val="FF0000"/>
                </a:solidFill>
                <a:latin typeface="標楷體" pitchFamily="65" charset="-120"/>
                <a:ea typeface="標楷體" pitchFamily="65" charset="-120"/>
              </a:rPr>
              <a:t>體育</a:t>
            </a:r>
            <a:r>
              <a:rPr lang="zh-TW" altLang="en-US" sz="3400" b="1" dirty="0" smtClean="0">
                <a:solidFill>
                  <a:srgbClr val="FF0000"/>
                </a:solidFill>
                <a:latin typeface="標楷體" pitchFamily="65" charset="-120"/>
                <a:ea typeface="標楷體" pitchFamily="65" charset="-120"/>
              </a:rPr>
              <a:t>團體</a:t>
            </a:r>
            <a:endParaRPr lang="zh-TW" altLang="en-US" sz="3400" b="1" dirty="0">
              <a:solidFill>
                <a:srgbClr val="FF0000"/>
              </a:solidFill>
              <a:latin typeface="標楷體" pitchFamily="65" charset="-120"/>
              <a:ea typeface="標楷體" pitchFamily="65" charset="-120"/>
            </a:endParaRPr>
          </a:p>
        </p:txBody>
      </p:sp>
      <p:sp>
        <p:nvSpPr>
          <p:cNvPr id="24" name="矩形 23"/>
          <p:cNvSpPr/>
          <p:nvPr/>
        </p:nvSpPr>
        <p:spPr>
          <a:xfrm>
            <a:off x="8275445" y="650032"/>
            <a:ext cx="2975649" cy="924960"/>
          </a:xfrm>
          <a:prstGeom prst="rect">
            <a:avLst/>
          </a:prstGeom>
          <a:solidFill>
            <a:srgbClr val="CAFEEA"/>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1600" b="1" dirty="0">
                <a:solidFill>
                  <a:schemeClr val="tx1"/>
                </a:solidFill>
                <a:latin typeface="標楷體" pitchFamily="65" charset="-120"/>
                <a:ea typeface="標楷體" pitchFamily="65" charset="-120"/>
              </a:rPr>
              <a:t>全國性：由內政部核准設立</a:t>
            </a:r>
            <a:endParaRPr lang="en-US" altLang="zh-TW" sz="1600" b="1" dirty="0">
              <a:solidFill>
                <a:schemeClr val="tx1"/>
              </a:solidFill>
              <a:latin typeface="標楷體" pitchFamily="65" charset="-120"/>
              <a:ea typeface="標楷體" pitchFamily="65" charset="-120"/>
            </a:endParaRPr>
          </a:p>
          <a:p>
            <a:endParaRPr lang="en-US" altLang="zh-TW" sz="1600" b="1" dirty="0">
              <a:solidFill>
                <a:schemeClr val="tx1"/>
              </a:solidFill>
              <a:latin typeface="標楷體" pitchFamily="65" charset="-120"/>
              <a:ea typeface="標楷體" pitchFamily="65" charset="-120"/>
            </a:endParaRPr>
          </a:p>
          <a:p>
            <a:r>
              <a:rPr lang="zh-TW" altLang="en-US" sz="1600" b="1" dirty="0">
                <a:solidFill>
                  <a:schemeClr val="tx1"/>
                </a:solidFill>
                <a:latin typeface="標楷體" pitchFamily="65" charset="-120"/>
                <a:ea typeface="標楷體" pitchFamily="65" charset="-120"/>
              </a:rPr>
              <a:t>地方性：由地方政府核准設立</a:t>
            </a:r>
          </a:p>
        </p:txBody>
      </p:sp>
      <p:cxnSp>
        <p:nvCxnSpPr>
          <p:cNvPr id="26" name="肘形接點 25"/>
          <p:cNvCxnSpPr/>
          <p:nvPr/>
        </p:nvCxnSpPr>
        <p:spPr>
          <a:xfrm>
            <a:off x="7561690" y="850454"/>
            <a:ext cx="610339" cy="262058"/>
          </a:xfrm>
          <a:prstGeom prst="bentConnector3">
            <a:avLst>
              <a:gd name="adj1" fmla="val 1798"/>
            </a:avLst>
          </a:prstGeom>
          <a:ln>
            <a:tailEnd type="arrow"/>
          </a:ln>
        </p:spPr>
        <p:style>
          <a:lnRef idx="3">
            <a:schemeClr val="dk1"/>
          </a:lnRef>
          <a:fillRef idx="0">
            <a:schemeClr val="dk1"/>
          </a:fillRef>
          <a:effectRef idx="2">
            <a:schemeClr val="dk1"/>
          </a:effectRef>
          <a:fontRef idx="minor">
            <a:schemeClr val="tx1"/>
          </a:fontRef>
        </p:style>
      </p:cxnSp>
      <p:sp>
        <p:nvSpPr>
          <p:cNvPr id="9" name="矩形 8"/>
          <p:cNvSpPr/>
          <p:nvPr/>
        </p:nvSpPr>
        <p:spPr>
          <a:xfrm>
            <a:off x="1056959" y="4735073"/>
            <a:ext cx="10074867" cy="89255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zh-TW" altLang="en-US" sz="2600" b="1" dirty="0" smtClean="0">
                <a:solidFill>
                  <a:srgbClr val="E9E5DC">
                    <a:lumMod val="25000"/>
                  </a:srgbClr>
                </a:solidFill>
                <a:latin typeface="Arial Unicode MS" pitchFamily="34" charset="-120"/>
                <a:ea typeface="標楷體" pitchFamily="65" charset="-120"/>
              </a:rPr>
              <a:t>體育</a:t>
            </a:r>
            <a:r>
              <a:rPr lang="zh-TW" altLang="en-US" sz="2600" b="1" dirty="0">
                <a:solidFill>
                  <a:srgbClr val="E9E5DC">
                    <a:lumMod val="25000"/>
                  </a:srgbClr>
                </a:solidFill>
                <a:latin typeface="Arial Unicode MS" pitchFamily="34" charset="-120"/>
                <a:ea typeface="標楷體" pitchFamily="65" charset="-120"/>
              </a:rPr>
              <a:t>團體自行開立捐贈</a:t>
            </a:r>
            <a:r>
              <a:rPr lang="zh-TW" altLang="en-US" sz="2600" b="1" dirty="0" smtClean="0">
                <a:solidFill>
                  <a:srgbClr val="E9E5DC">
                    <a:lumMod val="25000"/>
                  </a:srgbClr>
                </a:solidFill>
                <a:latin typeface="Arial Unicode MS" pitchFamily="34" charset="-120"/>
                <a:ea typeface="標楷體" pitchFamily="65" charset="-120"/>
              </a:rPr>
              <a:t>收據予企業，</a:t>
            </a:r>
            <a:r>
              <a:rPr lang="zh-TW" altLang="en-US" sz="2600" b="1" dirty="0">
                <a:solidFill>
                  <a:srgbClr val="956251">
                    <a:lumMod val="50000"/>
                  </a:srgbClr>
                </a:solidFill>
                <a:latin typeface="Arial Unicode MS" pitchFamily="34" charset="-120"/>
                <a:ea typeface="標楷體" pitchFamily="65" charset="-120"/>
              </a:rPr>
              <a:t>企業於</a:t>
            </a:r>
            <a:r>
              <a:rPr lang="zh-TW" altLang="en-US" sz="2600" b="1" dirty="0">
                <a:solidFill>
                  <a:srgbClr val="FF0000"/>
                </a:solidFill>
                <a:latin typeface="Arial Unicode MS" pitchFamily="34" charset="-120"/>
                <a:ea typeface="標楷體" pitchFamily="65" charset="-120"/>
              </a:rPr>
              <a:t>每年</a:t>
            </a:r>
            <a:r>
              <a:rPr lang="en-US" altLang="zh-TW" sz="2600" b="1" dirty="0">
                <a:solidFill>
                  <a:srgbClr val="FF0000"/>
                </a:solidFill>
                <a:latin typeface="Arial Unicode MS" pitchFamily="34" charset="-120"/>
                <a:ea typeface="標楷體" pitchFamily="65" charset="-120"/>
              </a:rPr>
              <a:t>5</a:t>
            </a:r>
            <a:r>
              <a:rPr lang="zh-TW" altLang="en-US" sz="2600" b="1" dirty="0">
                <a:solidFill>
                  <a:srgbClr val="FF0000"/>
                </a:solidFill>
                <a:latin typeface="Arial Unicode MS" pitchFamily="34" charset="-120"/>
                <a:ea typeface="標楷體" pitchFamily="65" charset="-120"/>
              </a:rPr>
              <a:t>月</a:t>
            </a:r>
            <a:r>
              <a:rPr lang="zh-TW" altLang="en-US" sz="2600" b="1" dirty="0" smtClean="0">
                <a:solidFill>
                  <a:srgbClr val="FF0000"/>
                </a:solidFill>
                <a:latin typeface="Arial Unicode MS" pitchFamily="34" charset="-120"/>
                <a:ea typeface="標楷體" pitchFamily="65" charset="-120"/>
              </a:rPr>
              <a:t>底</a:t>
            </a:r>
            <a:r>
              <a:rPr lang="zh-TW" altLang="en-US" sz="2600" b="1" dirty="0" smtClean="0">
                <a:solidFill>
                  <a:srgbClr val="956251">
                    <a:lumMod val="50000"/>
                  </a:srgbClr>
                </a:solidFill>
                <a:latin typeface="Arial Unicode MS" pitchFamily="34" charset="-120"/>
                <a:ea typeface="標楷體" pitchFamily="65" charset="-120"/>
              </a:rPr>
              <a:t>前</a:t>
            </a:r>
            <a:r>
              <a:rPr lang="zh-TW" altLang="en-US" sz="2600" b="1" dirty="0">
                <a:solidFill>
                  <a:srgbClr val="956251">
                    <a:lumMod val="50000"/>
                  </a:srgbClr>
                </a:solidFill>
                <a:latin typeface="Arial Unicode MS" pitchFamily="34" charset="-120"/>
                <a:ea typeface="標楷體" pitchFamily="65" charset="-120"/>
              </a:rPr>
              <a:t>申報</a:t>
            </a:r>
            <a:r>
              <a:rPr lang="zh-TW" altLang="en-US" sz="2600" b="1" dirty="0" smtClean="0">
                <a:solidFill>
                  <a:srgbClr val="956251">
                    <a:lumMod val="50000"/>
                  </a:srgbClr>
                </a:solidFill>
                <a:latin typeface="Arial Unicode MS" pitchFamily="34" charset="-120"/>
                <a:ea typeface="標楷體" pitchFamily="65" charset="-120"/>
              </a:rPr>
              <a:t>營所稅時，</a:t>
            </a:r>
            <a:r>
              <a:rPr lang="zh-TW" altLang="en-US" sz="2600" b="1" dirty="0">
                <a:solidFill>
                  <a:srgbClr val="956251">
                    <a:lumMod val="50000"/>
                  </a:srgbClr>
                </a:solidFill>
                <a:latin typeface="Arial Unicode MS" pitchFamily="34" charset="-120"/>
                <a:ea typeface="標楷體" pitchFamily="65" charset="-120"/>
              </a:rPr>
              <a:t>列入「捐贈」</a:t>
            </a:r>
            <a:r>
              <a:rPr lang="zh-TW" altLang="en-US" sz="2600" b="1" dirty="0">
                <a:solidFill>
                  <a:srgbClr val="E9E5DC">
                    <a:lumMod val="25000"/>
                  </a:srgbClr>
                </a:solidFill>
                <a:latin typeface="Arial Unicode MS" pitchFamily="34" charset="-120"/>
                <a:ea typeface="標楷體" pitchFamily="65" charset="-120"/>
              </a:rPr>
              <a:t>，妥善保存相關憑證，備供查核使用</a:t>
            </a:r>
            <a:r>
              <a:rPr lang="zh-TW" altLang="en-US" sz="2600" b="1" dirty="0">
                <a:solidFill>
                  <a:srgbClr val="956251">
                    <a:lumMod val="50000"/>
                  </a:srgbClr>
                </a:solidFill>
                <a:latin typeface="Arial Unicode MS" pitchFamily="34" charset="-120"/>
                <a:ea typeface="標楷體" pitchFamily="65" charset="-120"/>
              </a:rPr>
              <a:t>。</a:t>
            </a:r>
          </a:p>
        </p:txBody>
      </p:sp>
    </p:spTree>
    <p:extLst>
      <p:ext uri="{BB962C8B-B14F-4D97-AF65-F5344CB8AC3E}">
        <p14:creationId xmlns:p14="http://schemas.microsoft.com/office/powerpoint/2010/main" val="3799132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32FF0A57-6970-3E4F-964F-EDDAA4BD73EB}"/>
              </a:ext>
            </a:extLst>
          </p:cNvPr>
          <p:cNvSpPr>
            <a:spLocks noGrp="1"/>
          </p:cNvSpPr>
          <p:nvPr>
            <p:ph type="title"/>
          </p:nvPr>
        </p:nvSpPr>
        <p:spPr>
          <a:xfrm>
            <a:off x="1059739" y="175005"/>
            <a:ext cx="4706816" cy="868362"/>
          </a:xfrm>
        </p:spPr>
        <p:txBody>
          <a:bodyPr>
            <a:normAutofit/>
          </a:bodyPr>
          <a:lstStyle/>
          <a:p>
            <a:pPr algn="l"/>
            <a:r>
              <a:rPr lang="zh-TW" altLang="en-US" sz="3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二、培養支援</a:t>
            </a:r>
            <a:r>
              <a:rPr lang="zh-TW" altLang="en-US" sz="34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運動團隊</a:t>
            </a:r>
            <a:endParaRPr lang="zh-TW" altLang="en-US" sz="3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30" name="文字方塊 29">
            <a:extLst>
              <a:ext uri="{FF2B5EF4-FFF2-40B4-BE49-F238E27FC236}">
                <a16:creationId xmlns="" xmlns:a16="http://schemas.microsoft.com/office/drawing/2014/main" id="{439E8797-22C6-F74C-8E60-2B30D0995365}"/>
              </a:ext>
            </a:extLst>
          </p:cNvPr>
          <p:cNvSpPr txBox="1"/>
          <p:nvPr/>
        </p:nvSpPr>
        <p:spPr>
          <a:xfrm>
            <a:off x="1060253" y="4321575"/>
            <a:ext cx="10037886" cy="89255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zh-TW" altLang="en-US" sz="2600" b="1" dirty="0" smtClean="0">
                <a:solidFill>
                  <a:schemeClr val="accent3">
                    <a:lumMod val="50000"/>
                  </a:schemeClr>
                </a:solidFill>
                <a:latin typeface="Arial Unicode MS" pitchFamily="34" charset="-120"/>
                <a:ea typeface="標楷體" pitchFamily="65" charset="-120"/>
              </a:rPr>
              <a:t>運動</a:t>
            </a:r>
            <a:r>
              <a:rPr lang="zh-TW" altLang="en-US" sz="2600" b="1" dirty="0">
                <a:solidFill>
                  <a:schemeClr val="accent3">
                    <a:lumMod val="50000"/>
                  </a:schemeClr>
                </a:solidFill>
                <a:latin typeface="Arial Unicode MS" pitchFamily="34" charset="-120"/>
                <a:ea typeface="標楷體" pitchFamily="65" charset="-120"/>
              </a:rPr>
              <a:t>團隊所屬組織</a:t>
            </a:r>
            <a:r>
              <a:rPr lang="zh-TW" altLang="en-US" sz="2600" b="1" dirty="0">
                <a:solidFill>
                  <a:schemeClr val="accent2">
                    <a:lumMod val="75000"/>
                  </a:schemeClr>
                </a:solidFill>
                <a:latin typeface="Arial Unicode MS" pitchFamily="34" charset="-120"/>
                <a:ea typeface="標楷體" pitchFamily="65" charset="-120"/>
              </a:rPr>
              <a:t>自行開立捐贈</a:t>
            </a:r>
            <a:r>
              <a:rPr lang="zh-TW" altLang="en-US" sz="2600" b="1" dirty="0" smtClean="0">
                <a:solidFill>
                  <a:schemeClr val="accent2">
                    <a:lumMod val="75000"/>
                  </a:schemeClr>
                </a:solidFill>
                <a:latin typeface="Arial Unicode MS" pitchFamily="34" charset="-120"/>
                <a:ea typeface="標楷體" pitchFamily="65" charset="-120"/>
              </a:rPr>
              <a:t>收據</a:t>
            </a:r>
            <a:r>
              <a:rPr lang="zh-TW" altLang="en-US" sz="2600" b="1" dirty="0">
                <a:solidFill>
                  <a:schemeClr val="bg2">
                    <a:lumMod val="25000"/>
                  </a:schemeClr>
                </a:solidFill>
                <a:latin typeface="Arial Unicode MS" pitchFamily="34" charset="-120"/>
                <a:ea typeface="標楷體" pitchFamily="65" charset="-120"/>
              </a:rPr>
              <a:t>予企業</a:t>
            </a:r>
            <a:r>
              <a:rPr lang="zh-TW" altLang="en-US" sz="2600" b="1" dirty="0" smtClean="0">
                <a:solidFill>
                  <a:schemeClr val="bg2">
                    <a:lumMod val="25000"/>
                  </a:schemeClr>
                </a:solidFill>
                <a:latin typeface="Arial Unicode MS" pitchFamily="34" charset="-120"/>
                <a:ea typeface="標楷體" pitchFamily="65" charset="-120"/>
              </a:rPr>
              <a:t>，</a:t>
            </a:r>
            <a:r>
              <a:rPr lang="zh-TW" altLang="en-US" sz="2600" b="1" dirty="0">
                <a:solidFill>
                  <a:schemeClr val="bg2">
                    <a:lumMod val="25000"/>
                  </a:schemeClr>
                </a:solidFill>
                <a:latin typeface="Arial Unicode MS" pitchFamily="34" charset="-120"/>
                <a:ea typeface="標楷體" pitchFamily="65" charset="-120"/>
              </a:rPr>
              <a:t>企業</a:t>
            </a:r>
            <a:r>
              <a:rPr lang="zh-TW" altLang="en-US" sz="2600" b="1" dirty="0" smtClean="0">
                <a:solidFill>
                  <a:schemeClr val="bg2">
                    <a:lumMod val="25000"/>
                  </a:schemeClr>
                </a:solidFill>
                <a:latin typeface="Arial Unicode MS" pitchFamily="34" charset="-120"/>
                <a:ea typeface="標楷體" pitchFamily="65" charset="-120"/>
              </a:rPr>
              <a:t>於</a:t>
            </a:r>
            <a:r>
              <a:rPr lang="zh-TW" altLang="en-US" sz="2600" b="1" dirty="0" smtClean="0">
                <a:solidFill>
                  <a:srgbClr val="FF0000"/>
                </a:solidFill>
                <a:latin typeface="Arial Unicode MS" pitchFamily="34" charset="-120"/>
                <a:ea typeface="標楷體" pitchFamily="65" charset="-120"/>
              </a:rPr>
              <a:t>每年</a:t>
            </a:r>
            <a:r>
              <a:rPr lang="en-US" altLang="zh-TW" sz="2600" b="1" dirty="0">
                <a:solidFill>
                  <a:srgbClr val="FF0000"/>
                </a:solidFill>
                <a:latin typeface="Arial Unicode MS" pitchFamily="34" charset="-120"/>
                <a:ea typeface="標楷體" pitchFamily="65" charset="-120"/>
              </a:rPr>
              <a:t>5</a:t>
            </a:r>
            <a:r>
              <a:rPr lang="zh-TW" altLang="en-US" sz="2600" b="1" dirty="0">
                <a:solidFill>
                  <a:srgbClr val="FF0000"/>
                </a:solidFill>
                <a:latin typeface="Arial Unicode MS" pitchFamily="34" charset="-120"/>
                <a:ea typeface="標楷體" pitchFamily="65" charset="-120"/>
              </a:rPr>
              <a:t>月底前</a:t>
            </a:r>
            <a:r>
              <a:rPr lang="zh-TW" altLang="en-US" sz="2600" b="1" dirty="0">
                <a:solidFill>
                  <a:schemeClr val="accent3">
                    <a:lumMod val="50000"/>
                  </a:schemeClr>
                </a:solidFill>
                <a:latin typeface="Arial Unicode MS" pitchFamily="34" charset="-120"/>
                <a:ea typeface="標楷體" pitchFamily="65" charset="-120"/>
              </a:rPr>
              <a:t>申報</a:t>
            </a:r>
            <a:r>
              <a:rPr lang="zh-TW" altLang="en-US" sz="2600" b="1" dirty="0" smtClean="0">
                <a:solidFill>
                  <a:schemeClr val="accent3">
                    <a:lumMod val="50000"/>
                  </a:schemeClr>
                </a:solidFill>
                <a:latin typeface="Arial Unicode MS" pitchFamily="34" charset="-120"/>
                <a:ea typeface="標楷體" pitchFamily="65" charset="-120"/>
              </a:rPr>
              <a:t>營所稅時，</a:t>
            </a:r>
            <a:r>
              <a:rPr lang="zh-TW" altLang="en-US" sz="2600" b="1" dirty="0">
                <a:solidFill>
                  <a:schemeClr val="accent3">
                    <a:lumMod val="50000"/>
                  </a:schemeClr>
                </a:solidFill>
                <a:latin typeface="Arial Unicode MS" pitchFamily="34" charset="-120"/>
                <a:ea typeface="標楷體" pitchFamily="65" charset="-120"/>
              </a:rPr>
              <a:t>列入「捐贈」，妥善保存相關憑證，備</a:t>
            </a:r>
            <a:r>
              <a:rPr lang="zh-TW" altLang="en-US" sz="2600" b="1" dirty="0" smtClean="0">
                <a:solidFill>
                  <a:schemeClr val="accent3">
                    <a:lumMod val="50000"/>
                  </a:schemeClr>
                </a:solidFill>
                <a:latin typeface="Arial Unicode MS" pitchFamily="34" charset="-120"/>
                <a:ea typeface="標楷體" pitchFamily="65" charset="-120"/>
              </a:rPr>
              <a:t>供查核</a:t>
            </a:r>
            <a:r>
              <a:rPr lang="zh-TW" altLang="en-US" sz="2600" b="1" dirty="0">
                <a:solidFill>
                  <a:schemeClr val="accent3">
                    <a:lumMod val="50000"/>
                  </a:schemeClr>
                </a:solidFill>
                <a:latin typeface="Arial Unicode MS" pitchFamily="34" charset="-120"/>
                <a:ea typeface="標楷體" pitchFamily="65" charset="-120"/>
              </a:rPr>
              <a:t>使用。</a:t>
            </a:r>
            <a:endParaRPr lang="zh-TW" altLang="en-US" sz="2800" dirty="0">
              <a:latin typeface="Arial Unicode MS" pitchFamily="34" charset="-120"/>
              <a:ea typeface="蘋方-繁" panose="020B0400000000000000" pitchFamily="34" charset="-120"/>
            </a:endParaRPr>
          </a:p>
        </p:txBody>
      </p:sp>
      <p:sp>
        <p:nvSpPr>
          <p:cNvPr id="4" name="文字方塊 3"/>
          <p:cNvSpPr txBox="1"/>
          <p:nvPr/>
        </p:nvSpPr>
        <p:spPr>
          <a:xfrm>
            <a:off x="1068202" y="1319175"/>
            <a:ext cx="10037886" cy="181588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zh-TW" altLang="en-US" sz="2600" b="1" dirty="0" smtClean="0">
                <a:solidFill>
                  <a:schemeClr val="accent1">
                    <a:lumMod val="50000"/>
                  </a:schemeClr>
                </a:solidFill>
                <a:latin typeface="標楷體" pitchFamily="65" charset="-120"/>
                <a:ea typeface="標楷體" pitchFamily="65" charset="-120"/>
              </a:rPr>
              <a:t>所謂</a:t>
            </a:r>
            <a:r>
              <a:rPr lang="en-US" altLang="zh-TW" sz="2600" b="1" dirty="0" smtClean="0">
                <a:solidFill>
                  <a:schemeClr val="accent1">
                    <a:lumMod val="50000"/>
                  </a:schemeClr>
                </a:solidFill>
                <a:latin typeface="標楷體" pitchFamily="65" charset="-120"/>
                <a:ea typeface="標楷體" pitchFamily="65" charset="-120"/>
              </a:rPr>
              <a:t>【</a:t>
            </a:r>
            <a:r>
              <a:rPr lang="zh-TW" altLang="en-US" sz="2600" b="1" dirty="0" smtClean="0">
                <a:solidFill>
                  <a:schemeClr val="accent1">
                    <a:lumMod val="50000"/>
                  </a:schemeClr>
                </a:solidFill>
                <a:latin typeface="標楷體" pitchFamily="65" charset="-120"/>
                <a:ea typeface="標楷體" pitchFamily="65" charset="-120"/>
              </a:rPr>
              <a:t>運動團隊</a:t>
            </a:r>
            <a:r>
              <a:rPr lang="en-US" altLang="zh-TW" sz="2600" b="1" dirty="0" smtClean="0">
                <a:solidFill>
                  <a:schemeClr val="accent1">
                    <a:lumMod val="50000"/>
                  </a:schemeClr>
                </a:solidFill>
                <a:latin typeface="標楷體" pitchFamily="65" charset="-120"/>
                <a:ea typeface="標楷體" pitchFamily="65" charset="-120"/>
              </a:rPr>
              <a:t>】</a:t>
            </a:r>
          </a:p>
          <a:p>
            <a:r>
              <a:rPr lang="zh-TW" altLang="zh-TW" sz="2600" b="1" dirty="0" smtClean="0">
                <a:solidFill>
                  <a:schemeClr val="accent1">
                    <a:lumMod val="50000"/>
                  </a:schemeClr>
                </a:solidFill>
                <a:latin typeface="標楷體" pitchFamily="65" charset="-120"/>
                <a:ea typeface="標楷體" pitchFamily="65" charset="-120"/>
              </a:rPr>
              <a:t>指</a:t>
            </a:r>
            <a:r>
              <a:rPr lang="zh-TW" altLang="zh-TW" sz="2600" b="1" dirty="0">
                <a:solidFill>
                  <a:schemeClr val="accent1">
                    <a:lumMod val="50000"/>
                  </a:schemeClr>
                </a:solidFill>
                <a:latin typeface="標楷體" pitchFamily="65" charset="-120"/>
                <a:ea typeface="標楷體" pitchFamily="65" charset="-120"/>
              </a:rPr>
              <a:t>依法成立之組織或團體，組成經常性從事體育運動訓練之運動隊伍</a:t>
            </a:r>
            <a:r>
              <a:rPr lang="zh-TW" altLang="en-US" sz="2600" b="1" dirty="0">
                <a:solidFill>
                  <a:schemeClr val="accent1">
                    <a:lumMod val="50000"/>
                  </a:schemeClr>
                </a:solidFill>
                <a:latin typeface="標楷體" pitchFamily="65" charset="-120"/>
                <a:ea typeface="標楷體" pitchFamily="65" charset="-120"/>
              </a:rPr>
              <a:t>。</a:t>
            </a:r>
            <a:endParaRPr lang="en-US" altLang="zh-TW" sz="2600" b="1" dirty="0">
              <a:solidFill>
                <a:schemeClr val="accent1">
                  <a:lumMod val="50000"/>
                </a:schemeClr>
              </a:solidFill>
              <a:latin typeface="標楷體" pitchFamily="65" charset="-120"/>
              <a:ea typeface="標楷體" pitchFamily="65" charset="-120"/>
            </a:endParaRPr>
          </a:p>
          <a:p>
            <a:endParaRPr lang="en-US" altLang="zh-TW" sz="800" b="1" dirty="0">
              <a:solidFill>
                <a:schemeClr val="accent1">
                  <a:lumMod val="50000"/>
                </a:schemeClr>
              </a:solidFill>
              <a:latin typeface="標楷體" pitchFamily="65" charset="-120"/>
              <a:ea typeface="標楷體" pitchFamily="65" charset="-120"/>
            </a:endParaRPr>
          </a:p>
          <a:p>
            <a:r>
              <a:rPr lang="en-US" altLang="zh-TW" sz="2600" b="1" dirty="0">
                <a:solidFill>
                  <a:schemeClr val="accent1">
                    <a:lumMod val="50000"/>
                  </a:schemeClr>
                </a:solidFill>
                <a:latin typeface="標楷體" pitchFamily="65" charset="-120"/>
                <a:ea typeface="標楷體" pitchFamily="65" charset="-120"/>
              </a:rPr>
              <a:t>ex: </a:t>
            </a:r>
            <a:r>
              <a:rPr lang="zh-TW" altLang="zh-TW" sz="2600" b="1" dirty="0">
                <a:solidFill>
                  <a:schemeClr val="accent1">
                    <a:lumMod val="50000"/>
                  </a:schemeClr>
                </a:solidFill>
                <a:latin typeface="標楷體" pitchFamily="65" charset="-120"/>
                <a:ea typeface="標楷體" pitchFamily="65" charset="-120"/>
              </a:rPr>
              <a:t>學校運動</a:t>
            </a:r>
            <a:r>
              <a:rPr lang="zh-TW" altLang="en-US" sz="2600" b="1" dirty="0" smtClean="0">
                <a:solidFill>
                  <a:schemeClr val="accent1">
                    <a:lumMod val="50000"/>
                  </a:schemeClr>
                </a:solidFill>
                <a:latin typeface="標楷體" pitchFamily="65" charset="-120"/>
                <a:ea typeface="標楷體" pitchFamily="65" charset="-120"/>
              </a:rPr>
              <a:t>團隊</a:t>
            </a:r>
            <a:endParaRPr lang="en-US" altLang="zh-TW" sz="2600" b="1" dirty="0">
              <a:solidFill>
                <a:schemeClr val="accent1">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4059230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32FF0A57-6970-3E4F-964F-EDDAA4BD73EB}"/>
              </a:ext>
            </a:extLst>
          </p:cNvPr>
          <p:cNvSpPr>
            <a:spLocks noGrp="1"/>
          </p:cNvSpPr>
          <p:nvPr>
            <p:ph type="title"/>
          </p:nvPr>
        </p:nvSpPr>
        <p:spPr>
          <a:xfrm>
            <a:off x="1050765" y="95033"/>
            <a:ext cx="5443101" cy="668215"/>
          </a:xfrm>
        </p:spPr>
        <p:txBody>
          <a:bodyPr>
            <a:normAutofit/>
          </a:bodyPr>
          <a:lstStyle/>
          <a:p>
            <a:pPr algn="l"/>
            <a:r>
              <a:rPr lang="zh-TW" altLang="en-US" sz="3400" b="1" dirty="0">
                <a:solidFill>
                  <a:schemeClr val="tx2">
                    <a:lumMod val="50000"/>
                  </a:schemeClr>
                </a:solidFill>
                <a:effectLst>
                  <a:outerShdw blurRad="38100" dist="38100" dir="2700000" algn="tl">
                    <a:srgbClr val="000000">
                      <a:alpha val="43137"/>
                    </a:srgbClr>
                  </a:outerShdw>
                </a:effectLst>
                <a:latin typeface="標楷體" pitchFamily="65" charset="-120"/>
                <a:ea typeface="標楷體" pitchFamily="65" charset="-120"/>
              </a:rPr>
              <a:t>二、培養支援</a:t>
            </a:r>
            <a:r>
              <a:rPr lang="zh-TW" altLang="en-US" sz="34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運動員</a:t>
            </a:r>
            <a:endParaRPr lang="zh-TW" altLang="en-US" sz="3400" dirty="0">
              <a:latin typeface="標楷體" pitchFamily="65" charset="-120"/>
              <a:ea typeface="標楷體" pitchFamily="65" charset="-120"/>
            </a:endParaRPr>
          </a:p>
        </p:txBody>
      </p:sp>
      <p:sp>
        <p:nvSpPr>
          <p:cNvPr id="4" name="矩形 3"/>
          <p:cNvSpPr/>
          <p:nvPr/>
        </p:nvSpPr>
        <p:spPr>
          <a:xfrm>
            <a:off x="1033670" y="816792"/>
            <a:ext cx="10098156" cy="310854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zh-TW" sz="2200" b="1" dirty="0" smtClean="0">
                <a:solidFill>
                  <a:schemeClr val="tx1">
                    <a:lumMod val="75000"/>
                    <a:lumOff val="25000"/>
                  </a:schemeClr>
                </a:solidFill>
                <a:latin typeface="標楷體" pitchFamily="65" charset="-120"/>
                <a:ea typeface="標楷體" pitchFamily="65" charset="-120"/>
              </a:rPr>
              <a:t>【</a:t>
            </a:r>
            <a:r>
              <a:rPr lang="zh-TW" altLang="en-US" sz="2200" b="1" dirty="0" smtClean="0">
                <a:solidFill>
                  <a:schemeClr val="tx1">
                    <a:lumMod val="75000"/>
                    <a:lumOff val="25000"/>
                  </a:schemeClr>
                </a:solidFill>
                <a:latin typeface="標楷體" pitchFamily="65" charset="-120"/>
                <a:ea typeface="標楷體" pitchFamily="65" charset="-120"/>
              </a:rPr>
              <a:t>運動員</a:t>
            </a:r>
            <a:r>
              <a:rPr lang="en-US" altLang="zh-TW" sz="2200" b="1" dirty="0" smtClean="0">
                <a:solidFill>
                  <a:schemeClr val="tx1">
                    <a:lumMod val="75000"/>
                    <a:lumOff val="25000"/>
                  </a:schemeClr>
                </a:solidFill>
                <a:latin typeface="標楷體" pitchFamily="65" charset="-120"/>
                <a:ea typeface="標楷體" pitchFamily="65" charset="-120"/>
              </a:rPr>
              <a:t>】</a:t>
            </a:r>
            <a:r>
              <a:rPr lang="zh-TW" altLang="en-US" sz="2200" b="1" dirty="0" smtClean="0">
                <a:solidFill>
                  <a:schemeClr val="tx1">
                    <a:lumMod val="75000"/>
                    <a:lumOff val="25000"/>
                  </a:schemeClr>
                </a:solidFill>
                <a:latin typeface="標楷體" pitchFamily="65" charset="-120"/>
                <a:ea typeface="標楷體" pitchFamily="65" charset="-120"/>
              </a:rPr>
              <a:t>資格，</a:t>
            </a:r>
            <a:r>
              <a:rPr lang="zh-TW" altLang="zh-TW" sz="2200" b="1" dirty="0">
                <a:solidFill>
                  <a:schemeClr val="tx1">
                    <a:lumMod val="75000"/>
                    <a:lumOff val="25000"/>
                  </a:schemeClr>
                </a:solidFill>
                <a:latin typeface="標楷體" pitchFamily="65" charset="-120"/>
                <a:ea typeface="標楷體" pitchFamily="65" charset="-120"/>
              </a:rPr>
              <a:t>指經本部認可持續接受運動訓練且</a:t>
            </a:r>
            <a:r>
              <a:rPr lang="zh-TW" altLang="zh-TW" sz="2200" b="1" dirty="0" smtClean="0">
                <a:solidFill>
                  <a:schemeClr val="tx1">
                    <a:lumMod val="75000"/>
                    <a:lumOff val="25000"/>
                  </a:schemeClr>
                </a:solidFill>
                <a:latin typeface="標楷體" pitchFamily="65" charset="-120"/>
                <a:ea typeface="標楷體" pitchFamily="65" charset="-120"/>
              </a:rPr>
              <a:t>參加各</a:t>
            </a:r>
            <a:r>
              <a:rPr lang="zh-TW" altLang="en-US" sz="2200" b="1" dirty="0" smtClean="0">
                <a:solidFill>
                  <a:schemeClr val="tx1">
                    <a:lumMod val="75000"/>
                    <a:lumOff val="25000"/>
                  </a:schemeClr>
                </a:solidFill>
                <a:latin typeface="標楷體" pitchFamily="65" charset="-120"/>
                <a:ea typeface="標楷體" pitchFamily="65" charset="-120"/>
              </a:rPr>
              <a:t>項</a:t>
            </a:r>
            <a:r>
              <a:rPr lang="zh-TW" altLang="zh-TW" sz="2200" b="1" dirty="0" smtClean="0">
                <a:solidFill>
                  <a:schemeClr val="tx1">
                    <a:lumMod val="75000"/>
                    <a:lumOff val="25000"/>
                  </a:schemeClr>
                </a:solidFill>
                <a:latin typeface="標楷體" pitchFamily="65" charset="-120"/>
                <a:ea typeface="標楷體" pitchFamily="65" charset="-120"/>
              </a:rPr>
              <a:t>目所定運動賽事：</a:t>
            </a:r>
            <a:endParaRPr lang="en-US" altLang="zh-TW" sz="2200" b="1" dirty="0" smtClean="0">
              <a:solidFill>
                <a:schemeClr val="tx1">
                  <a:lumMod val="75000"/>
                  <a:lumOff val="25000"/>
                </a:schemeClr>
              </a:solidFill>
              <a:latin typeface="標楷體" pitchFamily="65" charset="-120"/>
              <a:ea typeface="標楷體" pitchFamily="65" charset="-120"/>
            </a:endParaRPr>
          </a:p>
          <a:p>
            <a:endParaRPr lang="en-US" altLang="zh-TW" sz="2200" b="1" dirty="0" smtClean="0">
              <a:solidFill>
                <a:schemeClr val="tx1">
                  <a:lumMod val="75000"/>
                  <a:lumOff val="25000"/>
                </a:schemeClr>
              </a:solidFill>
              <a:latin typeface="標楷體" pitchFamily="65" charset="-120"/>
              <a:ea typeface="標楷體" pitchFamily="65" charset="-120"/>
            </a:endParaRPr>
          </a:p>
          <a:p>
            <a:pPr lvl="0"/>
            <a:r>
              <a:rPr lang="en-US" altLang="zh-TW" sz="2200" b="1" dirty="0">
                <a:solidFill>
                  <a:schemeClr val="accent1">
                    <a:lumMod val="50000"/>
                  </a:schemeClr>
                </a:solidFill>
                <a:latin typeface="標楷體" pitchFamily="65" charset="-120"/>
                <a:ea typeface="標楷體" pitchFamily="65" charset="-120"/>
              </a:rPr>
              <a:t>1.</a:t>
            </a:r>
            <a:r>
              <a:rPr lang="zh-TW" altLang="zh-TW" sz="2200" b="1" dirty="0">
                <a:solidFill>
                  <a:schemeClr val="accent1">
                    <a:lumMod val="50000"/>
                  </a:schemeClr>
                </a:solidFill>
                <a:latin typeface="標楷體" pitchFamily="65" charset="-120"/>
                <a:ea typeface="標楷體" pitchFamily="65" charset="-120"/>
              </a:rPr>
              <a:t>國際綜合性運動會。</a:t>
            </a:r>
            <a:endParaRPr lang="en-US" altLang="zh-TW" sz="2200" b="1" dirty="0">
              <a:solidFill>
                <a:schemeClr val="accent1">
                  <a:lumMod val="50000"/>
                </a:schemeClr>
              </a:solidFill>
              <a:latin typeface="標楷體" pitchFamily="65" charset="-120"/>
              <a:ea typeface="標楷體" pitchFamily="65" charset="-120"/>
            </a:endParaRPr>
          </a:p>
          <a:p>
            <a:pPr lvl="0"/>
            <a:endParaRPr lang="zh-TW" altLang="zh-TW" sz="400" b="1" dirty="0">
              <a:solidFill>
                <a:schemeClr val="accent1">
                  <a:lumMod val="50000"/>
                </a:schemeClr>
              </a:solidFill>
              <a:latin typeface="標楷體" pitchFamily="65" charset="-120"/>
              <a:ea typeface="標楷體" pitchFamily="65" charset="-120"/>
            </a:endParaRPr>
          </a:p>
          <a:p>
            <a:pPr lvl="0"/>
            <a:r>
              <a:rPr lang="en-US" altLang="zh-TW" sz="2200" b="1" dirty="0">
                <a:solidFill>
                  <a:schemeClr val="accent1">
                    <a:lumMod val="50000"/>
                  </a:schemeClr>
                </a:solidFill>
                <a:latin typeface="標楷體" pitchFamily="65" charset="-120"/>
                <a:ea typeface="標楷體" pitchFamily="65" charset="-120"/>
              </a:rPr>
              <a:t>2.</a:t>
            </a:r>
            <a:r>
              <a:rPr lang="zh-TW" altLang="zh-TW" sz="2200" b="1" dirty="0">
                <a:solidFill>
                  <a:schemeClr val="accent1">
                    <a:lumMod val="50000"/>
                  </a:schemeClr>
                </a:solidFill>
                <a:latin typeface="標楷體" pitchFamily="65" charset="-120"/>
                <a:ea typeface="標楷體" pitchFamily="65" charset="-120"/>
              </a:rPr>
              <a:t>國際單項運動錦標賽（包括公開賽、巡迴賽、大獎賽、排名賽或經典賽）。</a:t>
            </a:r>
            <a:endParaRPr lang="en-US" altLang="zh-TW" sz="2200" b="1" dirty="0">
              <a:solidFill>
                <a:schemeClr val="accent1">
                  <a:lumMod val="50000"/>
                </a:schemeClr>
              </a:solidFill>
              <a:latin typeface="標楷體" pitchFamily="65" charset="-120"/>
              <a:ea typeface="標楷體" pitchFamily="65" charset="-120"/>
            </a:endParaRPr>
          </a:p>
          <a:p>
            <a:pPr lvl="0"/>
            <a:endParaRPr lang="zh-TW" altLang="zh-TW" sz="400" b="1" dirty="0">
              <a:solidFill>
                <a:schemeClr val="accent1">
                  <a:lumMod val="50000"/>
                </a:schemeClr>
              </a:solidFill>
              <a:latin typeface="標楷體" pitchFamily="65" charset="-120"/>
              <a:ea typeface="標楷體" pitchFamily="65" charset="-120"/>
            </a:endParaRPr>
          </a:p>
          <a:p>
            <a:pPr lvl="0"/>
            <a:r>
              <a:rPr lang="en-US" altLang="zh-TW" sz="2200" b="1" dirty="0">
                <a:solidFill>
                  <a:schemeClr val="accent1">
                    <a:lumMod val="50000"/>
                  </a:schemeClr>
                </a:solidFill>
                <a:latin typeface="標楷體" pitchFamily="65" charset="-120"/>
                <a:ea typeface="標楷體" pitchFamily="65" charset="-120"/>
              </a:rPr>
              <a:t>3.</a:t>
            </a:r>
            <a:r>
              <a:rPr lang="zh-TW" altLang="zh-TW" sz="2200" b="1" dirty="0">
                <a:solidFill>
                  <a:schemeClr val="accent1">
                    <a:lumMod val="50000"/>
                  </a:schemeClr>
                </a:solidFill>
                <a:latin typeface="標楷體" pitchFamily="65" charset="-120"/>
                <a:ea typeface="標楷體" pitchFamily="65" charset="-120"/>
              </a:rPr>
              <a:t>全國綜合性運動會。</a:t>
            </a:r>
            <a:endParaRPr lang="en-US" altLang="zh-TW" sz="400" b="1" dirty="0">
              <a:solidFill>
                <a:schemeClr val="accent1">
                  <a:lumMod val="50000"/>
                </a:schemeClr>
              </a:solidFill>
              <a:latin typeface="標楷體" pitchFamily="65" charset="-120"/>
              <a:ea typeface="標楷體" pitchFamily="65" charset="-120"/>
            </a:endParaRPr>
          </a:p>
          <a:p>
            <a:pPr lvl="0"/>
            <a:endParaRPr lang="zh-TW" altLang="zh-TW" sz="400" b="1" dirty="0">
              <a:solidFill>
                <a:schemeClr val="accent1">
                  <a:lumMod val="50000"/>
                </a:schemeClr>
              </a:solidFill>
              <a:latin typeface="標楷體" pitchFamily="65" charset="-120"/>
              <a:ea typeface="標楷體" pitchFamily="65" charset="-120"/>
            </a:endParaRPr>
          </a:p>
          <a:p>
            <a:pPr lvl="0"/>
            <a:r>
              <a:rPr lang="en-US" altLang="zh-TW" sz="2200" b="1" dirty="0">
                <a:solidFill>
                  <a:schemeClr val="accent1">
                    <a:lumMod val="50000"/>
                  </a:schemeClr>
                </a:solidFill>
                <a:latin typeface="標楷體" pitchFamily="65" charset="-120"/>
                <a:ea typeface="標楷體" pitchFamily="65" charset="-120"/>
              </a:rPr>
              <a:t>4.</a:t>
            </a:r>
            <a:r>
              <a:rPr lang="zh-TW" altLang="zh-TW" sz="2200" b="1" dirty="0">
                <a:solidFill>
                  <a:schemeClr val="accent1">
                    <a:lumMod val="50000"/>
                  </a:schemeClr>
                </a:solidFill>
                <a:latin typeface="標楷體" pitchFamily="65" charset="-120"/>
                <a:ea typeface="標楷體" pitchFamily="65" charset="-120"/>
              </a:rPr>
              <a:t>全國性單項運動錦標賽最優級組。</a:t>
            </a:r>
            <a:endParaRPr lang="en-US" altLang="zh-TW" sz="2200" b="1" dirty="0">
              <a:solidFill>
                <a:schemeClr val="accent1">
                  <a:lumMod val="50000"/>
                </a:schemeClr>
              </a:solidFill>
              <a:latin typeface="標楷體" pitchFamily="65" charset="-120"/>
              <a:ea typeface="標楷體" pitchFamily="65" charset="-120"/>
            </a:endParaRPr>
          </a:p>
          <a:p>
            <a:pPr lvl="0"/>
            <a:endParaRPr lang="zh-TW" altLang="zh-TW" sz="400" b="1" dirty="0">
              <a:solidFill>
                <a:schemeClr val="accent1">
                  <a:lumMod val="50000"/>
                </a:schemeClr>
              </a:solidFill>
              <a:latin typeface="標楷體" pitchFamily="65" charset="-120"/>
              <a:ea typeface="標楷體" pitchFamily="65" charset="-120"/>
            </a:endParaRPr>
          </a:p>
          <a:p>
            <a:pPr lvl="0"/>
            <a:r>
              <a:rPr lang="en-US" altLang="zh-TW" sz="2200" b="1" dirty="0">
                <a:solidFill>
                  <a:schemeClr val="accent1">
                    <a:lumMod val="50000"/>
                  </a:schemeClr>
                </a:solidFill>
                <a:latin typeface="標楷體" pitchFamily="65" charset="-120"/>
                <a:ea typeface="標楷體" pitchFamily="65" charset="-120"/>
              </a:rPr>
              <a:t>5.</a:t>
            </a:r>
            <a:r>
              <a:rPr lang="zh-TW" altLang="zh-TW" sz="2200" b="1" dirty="0">
                <a:solidFill>
                  <a:schemeClr val="accent1">
                    <a:lumMod val="50000"/>
                  </a:schemeClr>
                </a:solidFill>
                <a:latin typeface="標楷體" pitchFamily="65" charset="-120"/>
                <a:ea typeface="標楷體" pitchFamily="65" charset="-120"/>
              </a:rPr>
              <a:t>經本部核定辦理之學生聯賽最優級別或組別。</a:t>
            </a:r>
            <a:endParaRPr lang="en-US" altLang="zh-TW" sz="2200" b="1" dirty="0">
              <a:solidFill>
                <a:schemeClr val="accent1">
                  <a:lumMod val="50000"/>
                </a:schemeClr>
              </a:solidFill>
              <a:latin typeface="標楷體" pitchFamily="65" charset="-120"/>
              <a:ea typeface="標楷體" pitchFamily="65" charset="-120"/>
            </a:endParaRPr>
          </a:p>
          <a:p>
            <a:pPr lvl="0"/>
            <a:endParaRPr lang="en-US" altLang="zh-TW" sz="400" b="1" dirty="0">
              <a:solidFill>
                <a:schemeClr val="accent1">
                  <a:lumMod val="50000"/>
                </a:schemeClr>
              </a:solidFill>
              <a:latin typeface="標楷體" pitchFamily="65" charset="-120"/>
              <a:ea typeface="標楷體" pitchFamily="65" charset="-120"/>
            </a:endParaRPr>
          </a:p>
          <a:p>
            <a:pPr lvl="0"/>
            <a:r>
              <a:rPr lang="en-US" altLang="zh-TW" sz="2200" b="1" dirty="0">
                <a:solidFill>
                  <a:schemeClr val="accent1">
                    <a:lumMod val="50000"/>
                  </a:schemeClr>
                </a:solidFill>
                <a:latin typeface="標楷體" pitchFamily="65" charset="-120"/>
                <a:ea typeface="標楷體" pitchFamily="65" charset="-120"/>
              </a:rPr>
              <a:t>6.</a:t>
            </a:r>
            <a:r>
              <a:rPr lang="zh-TW" altLang="en-US" sz="2200" b="1" dirty="0">
                <a:solidFill>
                  <a:schemeClr val="accent1">
                    <a:lumMod val="50000"/>
                  </a:schemeClr>
                </a:solidFill>
                <a:latin typeface="標楷體" pitchFamily="65" charset="-120"/>
                <a:ea typeface="標楷體" pitchFamily="65" charset="-120"/>
              </a:rPr>
              <a:t>職</a:t>
            </a:r>
            <a:r>
              <a:rPr lang="zh-TW" altLang="zh-TW" sz="2200" b="1" dirty="0">
                <a:solidFill>
                  <a:schemeClr val="accent1">
                    <a:lumMod val="50000"/>
                  </a:schemeClr>
                </a:solidFill>
                <a:latin typeface="標楷體" pitchFamily="65" charset="-120"/>
                <a:ea typeface="標楷體" pitchFamily="65" charset="-120"/>
              </a:rPr>
              <a:t>業運動聯盟主辦之職業比賽</a:t>
            </a:r>
            <a:r>
              <a:rPr lang="zh-TW" altLang="zh-TW" sz="2200" b="1" dirty="0" smtClean="0">
                <a:solidFill>
                  <a:schemeClr val="accent1">
                    <a:lumMod val="50000"/>
                  </a:schemeClr>
                </a:solidFill>
                <a:latin typeface="標楷體" pitchFamily="65" charset="-120"/>
                <a:ea typeface="標楷體" pitchFamily="65" charset="-120"/>
              </a:rPr>
              <a:t>。</a:t>
            </a:r>
            <a:endParaRPr lang="zh-TW" altLang="zh-TW" sz="2200" b="1" dirty="0">
              <a:solidFill>
                <a:schemeClr val="accent1">
                  <a:lumMod val="50000"/>
                </a:schemeClr>
              </a:solidFill>
              <a:latin typeface="標楷體" pitchFamily="65" charset="-120"/>
              <a:ea typeface="標楷體" pitchFamily="65" charset="-120"/>
            </a:endParaRPr>
          </a:p>
        </p:txBody>
      </p:sp>
      <p:sp>
        <p:nvSpPr>
          <p:cNvPr id="5" name="文字方塊 4"/>
          <p:cNvSpPr txBox="1"/>
          <p:nvPr/>
        </p:nvSpPr>
        <p:spPr>
          <a:xfrm>
            <a:off x="1033670" y="4257616"/>
            <a:ext cx="10098156"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zh-TW" altLang="en-US" sz="2200" b="1" dirty="0" smtClean="0">
                <a:solidFill>
                  <a:srgbClr val="002060"/>
                </a:solidFill>
                <a:latin typeface="Arial Unicode MS" pitchFamily="34" charset="-120"/>
                <a:ea typeface="標楷體" pitchFamily="65" charset="-120"/>
              </a:rPr>
              <a:t>企業</a:t>
            </a:r>
            <a:r>
              <a:rPr lang="zh-TW" altLang="en-US" sz="2200" b="1" dirty="0">
                <a:solidFill>
                  <a:srgbClr val="002060"/>
                </a:solidFill>
                <a:latin typeface="Arial Unicode MS" pitchFamily="34" charset="-120"/>
                <a:ea typeface="標楷體" pitchFamily="65" charset="-120"/>
              </a:rPr>
              <a:t>於</a:t>
            </a:r>
            <a:r>
              <a:rPr lang="zh-TW" altLang="en-US" sz="2200" b="1" dirty="0">
                <a:solidFill>
                  <a:srgbClr val="FF0000"/>
                </a:solidFill>
                <a:latin typeface="Arial Unicode MS" pitchFamily="34" charset="-120"/>
                <a:ea typeface="標楷體" pitchFamily="65" charset="-120"/>
              </a:rPr>
              <a:t>每年</a:t>
            </a:r>
            <a:r>
              <a:rPr lang="en-US" altLang="zh-TW" sz="2200" b="1" dirty="0">
                <a:solidFill>
                  <a:srgbClr val="FF0000"/>
                </a:solidFill>
                <a:latin typeface="Arial Unicode MS" pitchFamily="34" charset="-120"/>
                <a:ea typeface="標楷體" pitchFamily="65" charset="-120"/>
              </a:rPr>
              <a:t>1</a:t>
            </a:r>
            <a:r>
              <a:rPr lang="zh-TW" altLang="en-US" sz="2200" b="1" dirty="0">
                <a:solidFill>
                  <a:srgbClr val="FF0000"/>
                </a:solidFill>
                <a:latin typeface="Arial Unicode MS" pitchFamily="34" charset="-120"/>
                <a:ea typeface="標楷體" pitchFamily="65" charset="-120"/>
              </a:rPr>
              <a:t>月</a:t>
            </a:r>
            <a:r>
              <a:rPr lang="en-US" altLang="zh-TW" sz="2200" b="1" dirty="0">
                <a:solidFill>
                  <a:srgbClr val="FF0000"/>
                </a:solidFill>
                <a:latin typeface="Arial Unicode MS" pitchFamily="34" charset="-120"/>
                <a:ea typeface="標楷體" pitchFamily="65" charset="-120"/>
              </a:rPr>
              <a:t>31</a:t>
            </a:r>
            <a:r>
              <a:rPr lang="zh-TW" altLang="en-US" sz="2200" b="1" dirty="0">
                <a:solidFill>
                  <a:srgbClr val="FF0000"/>
                </a:solidFill>
                <a:latin typeface="Arial Unicode MS" pitchFamily="34" charset="-120"/>
                <a:ea typeface="標楷體" pitchFamily="65" charset="-120"/>
              </a:rPr>
              <a:t>日前</a:t>
            </a:r>
            <a:r>
              <a:rPr lang="zh-TW" altLang="en-US" sz="2200" b="1" dirty="0">
                <a:solidFill>
                  <a:srgbClr val="002060"/>
                </a:solidFill>
                <a:latin typeface="Arial Unicode MS" pitchFamily="34" charset="-120"/>
                <a:ea typeface="標楷體" pitchFamily="65" charset="-120"/>
              </a:rPr>
              <a:t>，將申請書</a:t>
            </a:r>
            <a:r>
              <a:rPr lang="zh-TW" altLang="en-US" sz="2200" b="1" dirty="0">
                <a:solidFill>
                  <a:schemeClr val="bg2">
                    <a:lumMod val="25000"/>
                  </a:schemeClr>
                </a:solidFill>
                <a:latin typeface="Arial Unicode MS" pitchFamily="34" charset="-120"/>
                <a:ea typeface="標楷體" pitchFamily="65" charset="-120"/>
              </a:rPr>
              <a:t>（依據「營利事業捐贈體育運動發展事項費用列支證明申請及審核作業要點」之附件一、二</a:t>
            </a:r>
            <a:r>
              <a:rPr lang="zh-TW" altLang="en-US" sz="2200" b="1" dirty="0">
                <a:solidFill>
                  <a:srgbClr val="002060"/>
                </a:solidFill>
                <a:latin typeface="Arial Unicode MS" pitchFamily="34" charset="-120"/>
                <a:ea typeface="標楷體" pitchFamily="65" charset="-120"/>
              </a:rPr>
              <a:t>）、受贈者領據影本及支援運動員計畫等文件送至體育署，申請核發證明書。企業於</a:t>
            </a:r>
            <a:r>
              <a:rPr lang="zh-TW" altLang="en-US" sz="2200" b="1" dirty="0">
                <a:solidFill>
                  <a:srgbClr val="FF0000"/>
                </a:solidFill>
                <a:latin typeface="Arial Unicode MS" pitchFamily="34" charset="-120"/>
                <a:ea typeface="標楷體" pitchFamily="65" charset="-120"/>
              </a:rPr>
              <a:t>每年</a:t>
            </a:r>
            <a:r>
              <a:rPr lang="en-US" altLang="zh-TW" sz="2200" b="1" dirty="0">
                <a:solidFill>
                  <a:srgbClr val="FF0000"/>
                </a:solidFill>
                <a:latin typeface="Arial Unicode MS" pitchFamily="34" charset="-120"/>
                <a:ea typeface="標楷體" pitchFamily="65" charset="-120"/>
              </a:rPr>
              <a:t>5</a:t>
            </a:r>
            <a:r>
              <a:rPr lang="zh-TW" altLang="en-US" sz="2200" b="1" dirty="0">
                <a:solidFill>
                  <a:srgbClr val="FF0000"/>
                </a:solidFill>
                <a:latin typeface="Arial Unicode MS" pitchFamily="34" charset="-120"/>
                <a:ea typeface="標楷體" pitchFamily="65" charset="-120"/>
              </a:rPr>
              <a:t>月底</a:t>
            </a:r>
            <a:r>
              <a:rPr lang="zh-TW" altLang="en-US" sz="2200" b="1" dirty="0">
                <a:solidFill>
                  <a:srgbClr val="002060"/>
                </a:solidFill>
                <a:latin typeface="Arial Unicode MS" pitchFamily="34" charset="-120"/>
                <a:ea typeface="標楷體" pitchFamily="65" charset="-120"/>
              </a:rPr>
              <a:t>前申報營所稅，列入「捐贈」，妥善保存相關憑證，備供查核使用。</a:t>
            </a:r>
          </a:p>
        </p:txBody>
      </p:sp>
    </p:spTree>
    <p:extLst>
      <p:ext uri="{BB962C8B-B14F-4D97-AF65-F5344CB8AC3E}">
        <p14:creationId xmlns:p14="http://schemas.microsoft.com/office/powerpoint/2010/main" val="1966337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32FF0A57-6970-3E4F-964F-EDDAA4BD73EB}"/>
              </a:ext>
            </a:extLst>
          </p:cNvPr>
          <p:cNvSpPr>
            <a:spLocks noGrp="1"/>
          </p:cNvSpPr>
          <p:nvPr>
            <p:ph type="title"/>
          </p:nvPr>
        </p:nvSpPr>
        <p:spPr>
          <a:xfrm>
            <a:off x="1056198" y="150706"/>
            <a:ext cx="7772400" cy="665285"/>
          </a:xfrm>
        </p:spPr>
        <p:txBody>
          <a:bodyPr>
            <a:normAutofit/>
          </a:bodyPr>
          <a:lstStyle/>
          <a:p>
            <a:r>
              <a:rPr lang="zh-TW" altLang="en-US" sz="3400" b="1"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三、推行事業單位本身</a:t>
            </a:r>
            <a:r>
              <a:rPr lang="zh-TW" altLang="en-US" sz="34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員工體育活動              </a:t>
            </a:r>
          </a:p>
        </p:txBody>
      </p:sp>
      <p:sp>
        <p:nvSpPr>
          <p:cNvPr id="30" name="文字方塊 29">
            <a:extLst>
              <a:ext uri="{FF2B5EF4-FFF2-40B4-BE49-F238E27FC236}">
                <a16:creationId xmlns:a16="http://schemas.microsoft.com/office/drawing/2014/main" xmlns="" id="{439E8797-22C6-F74C-8E60-2B30D0995365}"/>
              </a:ext>
            </a:extLst>
          </p:cNvPr>
          <p:cNvSpPr txBox="1"/>
          <p:nvPr/>
        </p:nvSpPr>
        <p:spPr>
          <a:xfrm>
            <a:off x="1056198" y="3425057"/>
            <a:ext cx="10075627" cy="110799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zh-TW" altLang="en-US" sz="2200" b="1" dirty="0">
                <a:solidFill>
                  <a:srgbClr val="002060"/>
                </a:solidFill>
                <a:latin typeface="Arial Unicode MS" pitchFamily="34" charset="-120"/>
                <a:ea typeface="標楷體" pitchFamily="65" charset="-120"/>
              </a:rPr>
              <a:t>企業於每年</a:t>
            </a:r>
            <a:r>
              <a:rPr lang="en-US" altLang="zh-TW" sz="2200" b="1" dirty="0">
                <a:solidFill>
                  <a:srgbClr val="002060"/>
                </a:solidFill>
                <a:latin typeface="Arial Unicode MS" pitchFamily="34" charset="-120"/>
                <a:ea typeface="標楷體" pitchFamily="65" charset="-120"/>
              </a:rPr>
              <a:t>5</a:t>
            </a:r>
            <a:r>
              <a:rPr lang="zh-TW" altLang="en-US" sz="2200" b="1" dirty="0">
                <a:solidFill>
                  <a:srgbClr val="002060"/>
                </a:solidFill>
                <a:latin typeface="Arial Unicode MS" pitchFamily="34" charset="-120"/>
                <a:ea typeface="標楷體" pitchFamily="65" charset="-120"/>
              </a:rPr>
              <a:t>月底前申報營所稅，可將前開推動職工體育活動以費用列支方式列入「捐贈」做為抵減，提供企業推展誘因，期望未來能有更多企業，共同推動全民規律運動之政策方案。</a:t>
            </a:r>
          </a:p>
        </p:txBody>
      </p:sp>
      <p:sp>
        <p:nvSpPr>
          <p:cNvPr id="5" name="矩形 4"/>
          <p:cNvSpPr/>
          <p:nvPr/>
        </p:nvSpPr>
        <p:spPr>
          <a:xfrm>
            <a:off x="1056198" y="1264142"/>
            <a:ext cx="10075628" cy="169277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zh-TW" altLang="en-US" sz="2600" b="1" dirty="0" smtClean="0">
                <a:solidFill>
                  <a:schemeClr val="tx1">
                    <a:lumMod val="75000"/>
                    <a:lumOff val="25000"/>
                  </a:schemeClr>
                </a:solidFill>
                <a:latin typeface="Arial Unicode MS" pitchFamily="34" charset="-120"/>
                <a:ea typeface="標楷體" pitchFamily="65" charset="-120"/>
              </a:rPr>
              <a:t>所謂推行</a:t>
            </a:r>
            <a:r>
              <a:rPr lang="zh-TW" altLang="en-US" sz="2600" b="1" dirty="0">
                <a:solidFill>
                  <a:schemeClr val="tx1">
                    <a:lumMod val="75000"/>
                    <a:lumOff val="25000"/>
                  </a:schemeClr>
                </a:solidFill>
                <a:latin typeface="Arial Unicode MS" pitchFamily="34" charset="-120"/>
                <a:ea typeface="標楷體" pitchFamily="65" charset="-120"/>
              </a:rPr>
              <a:t>事業單位本身員工體育活動，</a:t>
            </a:r>
            <a:r>
              <a:rPr lang="zh-TW" altLang="en-US" sz="2600" b="1" dirty="0" smtClean="0">
                <a:solidFill>
                  <a:schemeClr val="tx1">
                    <a:lumMod val="75000"/>
                    <a:lumOff val="25000"/>
                  </a:schemeClr>
                </a:solidFill>
                <a:latin typeface="Arial Unicode MS" pitchFamily="34" charset="-120"/>
                <a:ea typeface="標楷體" pitchFamily="65" charset="-120"/>
              </a:rPr>
              <a:t>包括</a:t>
            </a:r>
            <a:endParaRPr lang="en-US" altLang="zh-TW" sz="2600" b="1" dirty="0" smtClean="0">
              <a:solidFill>
                <a:schemeClr val="tx1">
                  <a:lumMod val="75000"/>
                  <a:lumOff val="25000"/>
                </a:schemeClr>
              </a:solidFill>
              <a:latin typeface="Arial Unicode MS" pitchFamily="34" charset="-120"/>
              <a:ea typeface="標楷體" pitchFamily="65" charset="-120"/>
            </a:endParaRPr>
          </a:p>
          <a:p>
            <a:endParaRPr lang="en-US" altLang="zh-TW" sz="400" b="1" dirty="0">
              <a:solidFill>
                <a:schemeClr val="tx1">
                  <a:lumMod val="75000"/>
                  <a:lumOff val="25000"/>
                </a:schemeClr>
              </a:solidFill>
              <a:latin typeface="Arial Unicode MS" pitchFamily="34" charset="-120"/>
              <a:ea typeface="標楷體" pitchFamily="65" charset="-120"/>
            </a:endParaRPr>
          </a:p>
          <a:p>
            <a:endParaRPr lang="en-US" altLang="zh-TW" sz="800" b="1" dirty="0">
              <a:solidFill>
                <a:schemeClr val="tx1">
                  <a:lumMod val="75000"/>
                  <a:lumOff val="25000"/>
                </a:schemeClr>
              </a:solidFill>
              <a:latin typeface="Arial Unicode MS" pitchFamily="34" charset="-120"/>
              <a:ea typeface="標楷體" pitchFamily="65" charset="-120"/>
            </a:endParaRPr>
          </a:p>
          <a:p>
            <a:r>
              <a:rPr lang="en-US" altLang="zh-TW" sz="2600" b="1" dirty="0">
                <a:solidFill>
                  <a:schemeClr val="tx1">
                    <a:lumMod val="75000"/>
                    <a:lumOff val="25000"/>
                  </a:schemeClr>
                </a:solidFill>
                <a:latin typeface="Arial Unicode MS" pitchFamily="34" charset="-120"/>
                <a:ea typeface="標楷體" pitchFamily="65" charset="-120"/>
              </a:rPr>
              <a:t>1.</a:t>
            </a:r>
            <a:r>
              <a:rPr lang="zh-TW" altLang="en-US" sz="2600" b="1" dirty="0">
                <a:solidFill>
                  <a:schemeClr val="tx1">
                    <a:lumMod val="75000"/>
                    <a:lumOff val="25000"/>
                  </a:schemeClr>
                </a:solidFill>
                <a:latin typeface="Arial Unicode MS" pitchFamily="34" charset="-120"/>
                <a:ea typeface="標楷體" pitchFamily="65" charset="-120"/>
              </a:rPr>
              <a:t>成立企業運動團隊且定期舉辦活動</a:t>
            </a:r>
            <a:endParaRPr lang="en-US" altLang="zh-TW" sz="2600" b="1" dirty="0">
              <a:solidFill>
                <a:schemeClr val="tx1">
                  <a:lumMod val="75000"/>
                  <a:lumOff val="25000"/>
                </a:schemeClr>
              </a:solidFill>
              <a:latin typeface="Arial Unicode MS" pitchFamily="34" charset="-120"/>
              <a:ea typeface="標楷體" pitchFamily="65" charset="-120"/>
            </a:endParaRPr>
          </a:p>
          <a:p>
            <a:endParaRPr lang="en-US" altLang="zh-TW" sz="400" b="1" dirty="0">
              <a:solidFill>
                <a:schemeClr val="tx1">
                  <a:lumMod val="75000"/>
                  <a:lumOff val="25000"/>
                </a:schemeClr>
              </a:solidFill>
              <a:latin typeface="Arial Unicode MS" pitchFamily="34" charset="-120"/>
              <a:ea typeface="標楷體" pitchFamily="65" charset="-120"/>
            </a:endParaRPr>
          </a:p>
          <a:p>
            <a:endParaRPr lang="en-US" altLang="zh-TW" sz="400" b="1" dirty="0">
              <a:solidFill>
                <a:schemeClr val="tx1">
                  <a:lumMod val="75000"/>
                  <a:lumOff val="25000"/>
                </a:schemeClr>
              </a:solidFill>
              <a:latin typeface="Arial Unicode MS" pitchFamily="34" charset="-120"/>
              <a:ea typeface="標楷體" pitchFamily="65" charset="-120"/>
            </a:endParaRPr>
          </a:p>
          <a:p>
            <a:r>
              <a:rPr lang="en-US" altLang="zh-TW" sz="2600" b="1" dirty="0">
                <a:solidFill>
                  <a:schemeClr val="tx1">
                    <a:lumMod val="75000"/>
                    <a:lumOff val="25000"/>
                  </a:schemeClr>
                </a:solidFill>
                <a:latin typeface="Arial Unicode MS" pitchFamily="34" charset="-120"/>
                <a:ea typeface="標楷體" pitchFamily="65" charset="-120"/>
              </a:rPr>
              <a:t>2.</a:t>
            </a:r>
            <a:r>
              <a:rPr lang="zh-TW" altLang="en-US" sz="2600" b="1" dirty="0">
                <a:solidFill>
                  <a:schemeClr val="tx1">
                    <a:lumMod val="75000"/>
                    <a:lumOff val="25000"/>
                  </a:schemeClr>
                </a:solidFill>
                <a:latin typeface="Arial Unicode MS" pitchFamily="34" charset="-120"/>
                <a:ea typeface="標楷體" pitchFamily="65" charset="-120"/>
              </a:rPr>
              <a:t>舉辦員工運動會或體育活動</a:t>
            </a:r>
            <a:endParaRPr lang="en-US" altLang="zh-TW" sz="2600" b="1" dirty="0">
              <a:solidFill>
                <a:schemeClr val="tx1">
                  <a:lumMod val="75000"/>
                  <a:lumOff val="25000"/>
                </a:schemeClr>
              </a:solidFill>
              <a:latin typeface="Arial Unicode MS" pitchFamily="34" charset="-120"/>
              <a:ea typeface="標楷體" pitchFamily="65" charset="-120"/>
            </a:endParaRPr>
          </a:p>
          <a:p>
            <a:endParaRPr lang="en-US" altLang="zh-TW" sz="600" b="1" dirty="0">
              <a:solidFill>
                <a:schemeClr val="tx1">
                  <a:lumMod val="75000"/>
                  <a:lumOff val="25000"/>
                </a:schemeClr>
              </a:solidFill>
              <a:latin typeface="Arial Unicode MS" pitchFamily="34" charset="-120"/>
              <a:ea typeface="標楷體" pitchFamily="65" charset="-120"/>
            </a:endParaRPr>
          </a:p>
        </p:txBody>
      </p:sp>
    </p:spTree>
    <p:extLst>
      <p:ext uri="{BB962C8B-B14F-4D97-AF65-F5344CB8AC3E}">
        <p14:creationId xmlns:p14="http://schemas.microsoft.com/office/powerpoint/2010/main" val="992132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32FF0A57-6970-3E4F-964F-EDDAA4BD73EB}"/>
              </a:ext>
            </a:extLst>
          </p:cNvPr>
          <p:cNvSpPr>
            <a:spLocks noGrp="1"/>
          </p:cNvSpPr>
          <p:nvPr>
            <p:ph type="title"/>
          </p:nvPr>
        </p:nvSpPr>
        <p:spPr>
          <a:xfrm>
            <a:off x="1049572" y="228600"/>
            <a:ext cx="9542228" cy="1065111"/>
          </a:xfrm>
        </p:spPr>
        <p:txBody>
          <a:bodyPr>
            <a:noAutofit/>
          </a:bodyPr>
          <a:lstStyle/>
          <a:p>
            <a:pPr algn="l"/>
            <a:r>
              <a:rPr lang="zh-TW" altLang="en-US" sz="3400" b="1"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四、捐贈</a:t>
            </a:r>
            <a:r>
              <a:rPr lang="zh-TW" altLang="en-US" sz="3400" b="1" dirty="0">
                <a:solidFill>
                  <a:schemeClr val="accent2">
                    <a:lumMod val="50000"/>
                  </a:schemeClr>
                </a:solidFill>
                <a:effectLst>
                  <a:outerShdw blurRad="38100" dist="38100" dir="2700000" algn="tl">
                    <a:srgbClr val="000000">
                      <a:alpha val="43137"/>
                    </a:srgbClr>
                  </a:outerShdw>
                </a:effectLst>
                <a:latin typeface="標楷體" pitchFamily="65" charset="-120"/>
                <a:ea typeface="標楷體" pitchFamily="65" charset="-120"/>
              </a:rPr>
              <a:t>政府機關</a:t>
            </a:r>
            <a:r>
              <a:rPr lang="zh-TW" altLang="en-US" sz="3400" b="1"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及</a:t>
            </a:r>
            <a:r>
              <a:rPr lang="zh-TW" altLang="en-US" sz="3400" b="1" dirty="0">
                <a:solidFill>
                  <a:schemeClr val="accent2">
                    <a:lumMod val="50000"/>
                  </a:schemeClr>
                </a:solidFill>
                <a:effectLst>
                  <a:outerShdw blurRad="38100" dist="38100" dir="2700000" algn="tl">
                    <a:srgbClr val="000000">
                      <a:alpha val="43137"/>
                    </a:srgbClr>
                  </a:outerShdw>
                </a:effectLst>
                <a:latin typeface="標楷體" pitchFamily="65" charset="-120"/>
                <a:ea typeface="標楷體" pitchFamily="65" charset="-120"/>
              </a:rPr>
              <a:t>各級學校</a:t>
            </a:r>
            <a:r>
              <a:rPr lang="zh-TW" altLang="en-US" sz="34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興設運動場館設施或運動器材用品</a:t>
            </a:r>
          </a:p>
        </p:txBody>
      </p:sp>
      <p:sp>
        <p:nvSpPr>
          <p:cNvPr id="27" name="矩形 26"/>
          <p:cNvSpPr/>
          <p:nvPr/>
        </p:nvSpPr>
        <p:spPr>
          <a:xfrm>
            <a:off x="1067539" y="1433517"/>
            <a:ext cx="7418274" cy="169277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zh-TW" altLang="en-US" sz="2600" b="1" dirty="0" smtClean="0">
                <a:solidFill>
                  <a:schemeClr val="tx1">
                    <a:lumMod val="75000"/>
                    <a:lumOff val="25000"/>
                  </a:schemeClr>
                </a:solidFill>
                <a:latin typeface="Arial Unicode MS" pitchFamily="34" charset="-120"/>
                <a:ea typeface="標楷體" pitchFamily="65" charset="-120"/>
              </a:rPr>
              <a:t>所謂</a:t>
            </a:r>
            <a:r>
              <a:rPr lang="en-US" altLang="zh-TW" sz="2600" b="1" dirty="0" smtClean="0">
                <a:solidFill>
                  <a:schemeClr val="tx1">
                    <a:lumMod val="75000"/>
                    <a:lumOff val="25000"/>
                  </a:schemeClr>
                </a:solidFill>
                <a:latin typeface="Arial Unicode MS" pitchFamily="34" charset="-120"/>
                <a:ea typeface="標楷體" pitchFamily="65" charset="-120"/>
              </a:rPr>
              <a:t>【</a:t>
            </a:r>
            <a:r>
              <a:rPr lang="zh-TW" altLang="en-US" sz="2600" b="1" dirty="0" smtClean="0">
                <a:solidFill>
                  <a:schemeClr val="tx1">
                    <a:lumMod val="75000"/>
                    <a:lumOff val="25000"/>
                  </a:schemeClr>
                </a:solidFill>
                <a:latin typeface="Arial Unicode MS" pitchFamily="34" charset="-120"/>
                <a:ea typeface="標楷體" pitchFamily="65" charset="-120"/>
              </a:rPr>
              <a:t>運動場</a:t>
            </a:r>
            <a:r>
              <a:rPr lang="zh-TW" altLang="en-US" sz="2600" b="1" dirty="0">
                <a:solidFill>
                  <a:schemeClr val="tx1">
                    <a:lumMod val="75000"/>
                    <a:lumOff val="25000"/>
                  </a:schemeClr>
                </a:solidFill>
                <a:latin typeface="Arial Unicode MS" pitchFamily="34" charset="-120"/>
                <a:ea typeface="標楷體" pitchFamily="65" charset="-120"/>
              </a:rPr>
              <a:t>館設施或運動器材</a:t>
            </a:r>
            <a:r>
              <a:rPr lang="zh-TW" altLang="en-US" sz="2600" b="1" dirty="0" smtClean="0">
                <a:solidFill>
                  <a:schemeClr val="tx1">
                    <a:lumMod val="75000"/>
                    <a:lumOff val="25000"/>
                  </a:schemeClr>
                </a:solidFill>
                <a:latin typeface="Arial Unicode MS" pitchFamily="34" charset="-120"/>
                <a:ea typeface="標楷體" pitchFamily="65" charset="-120"/>
              </a:rPr>
              <a:t>用品</a:t>
            </a:r>
            <a:r>
              <a:rPr lang="en-US" altLang="zh-TW" sz="2600" b="1" dirty="0" smtClean="0">
                <a:solidFill>
                  <a:schemeClr val="tx1">
                    <a:lumMod val="75000"/>
                    <a:lumOff val="25000"/>
                  </a:schemeClr>
                </a:solidFill>
                <a:latin typeface="Arial Unicode MS" pitchFamily="34" charset="-120"/>
                <a:ea typeface="標楷體" pitchFamily="65" charset="-120"/>
              </a:rPr>
              <a:t>】</a:t>
            </a:r>
            <a:r>
              <a:rPr lang="zh-TW" altLang="en-US" sz="2600" b="1" dirty="0" smtClean="0">
                <a:solidFill>
                  <a:schemeClr val="tx1">
                    <a:lumMod val="75000"/>
                    <a:lumOff val="25000"/>
                  </a:schemeClr>
                </a:solidFill>
                <a:latin typeface="Arial Unicode MS" pitchFamily="34" charset="-120"/>
                <a:ea typeface="標楷體" pitchFamily="65" charset="-120"/>
              </a:rPr>
              <a:t>指</a:t>
            </a:r>
            <a:r>
              <a:rPr lang="en-US" altLang="zh-TW" sz="2600" b="1" dirty="0" smtClean="0">
                <a:solidFill>
                  <a:schemeClr val="tx1">
                    <a:lumMod val="75000"/>
                    <a:lumOff val="25000"/>
                  </a:schemeClr>
                </a:solidFill>
                <a:latin typeface="Arial Unicode MS" pitchFamily="34" charset="-120"/>
                <a:ea typeface="標楷體" pitchFamily="65" charset="-120"/>
              </a:rPr>
              <a:t>:</a:t>
            </a:r>
          </a:p>
          <a:p>
            <a:r>
              <a:rPr lang="zh-TW" altLang="en-US" sz="2600" b="1" dirty="0" smtClean="0">
                <a:solidFill>
                  <a:schemeClr val="tx1">
                    <a:lumMod val="75000"/>
                    <a:lumOff val="25000"/>
                  </a:schemeClr>
                </a:solidFill>
                <a:latin typeface="Arial Unicode MS" pitchFamily="34" charset="-120"/>
                <a:ea typeface="標楷體" pitchFamily="65" charset="-120"/>
              </a:rPr>
              <a:t>室內</a:t>
            </a:r>
            <a:r>
              <a:rPr lang="zh-TW" altLang="en-US" sz="2600" b="1" dirty="0">
                <a:solidFill>
                  <a:schemeClr val="tx1">
                    <a:lumMod val="75000"/>
                    <a:lumOff val="25000"/>
                  </a:schemeClr>
                </a:solidFill>
                <a:latin typeface="Arial Unicode MS" pitchFamily="34" charset="-120"/>
                <a:ea typeface="標楷體" pitchFamily="65" charset="-120"/>
              </a:rPr>
              <a:t>外運動場館、練習</a:t>
            </a:r>
            <a:r>
              <a:rPr lang="zh-TW" altLang="en-US" sz="2600" b="1" dirty="0" smtClean="0">
                <a:solidFill>
                  <a:schemeClr val="tx1">
                    <a:lumMod val="75000"/>
                    <a:lumOff val="25000"/>
                  </a:schemeClr>
                </a:solidFill>
                <a:latin typeface="Arial Unicode MS" pitchFamily="34" charset="-120"/>
                <a:ea typeface="標楷體" pitchFamily="65" charset="-120"/>
              </a:rPr>
              <a:t>場及</a:t>
            </a:r>
            <a:r>
              <a:rPr lang="zh-TW" altLang="en-US" sz="2600" b="1" dirty="0">
                <a:solidFill>
                  <a:schemeClr val="tx1">
                    <a:lumMod val="75000"/>
                    <a:lumOff val="25000"/>
                  </a:schemeClr>
                </a:solidFill>
                <a:latin typeface="Arial Unicode MS" pitchFamily="34" charset="-120"/>
                <a:ea typeface="標楷體" pitchFamily="65" charset="-120"/>
              </a:rPr>
              <a:t>運動器材設備</a:t>
            </a:r>
            <a:r>
              <a:rPr lang="zh-TW" altLang="en-US" sz="2600" b="1" dirty="0" smtClean="0">
                <a:solidFill>
                  <a:schemeClr val="tx1">
                    <a:lumMod val="75000"/>
                    <a:lumOff val="25000"/>
                  </a:schemeClr>
                </a:solidFill>
                <a:latin typeface="Arial Unicode MS" pitchFamily="34" charset="-120"/>
                <a:ea typeface="標楷體" pitchFamily="65" charset="-120"/>
              </a:rPr>
              <a:t>用品</a:t>
            </a:r>
            <a:endParaRPr lang="en-US" altLang="zh-TW" sz="2600" b="1" dirty="0" smtClean="0">
              <a:solidFill>
                <a:schemeClr val="tx1">
                  <a:lumMod val="75000"/>
                  <a:lumOff val="25000"/>
                </a:schemeClr>
              </a:solidFill>
              <a:latin typeface="Arial Unicode MS" pitchFamily="34" charset="-120"/>
              <a:ea typeface="標楷體" pitchFamily="65" charset="-120"/>
            </a:endParaRPr>
          </a:p>
          <a:p>
            <a:endParaRPr lang="en-US" altLang="zh-TW" sz="2600" b="1" dirty="0">
              <a:solidFill>
                <a:schemeClr val="tx1">
                  <a:lumMod val="75000"/>
                  <a:lumOff val="25000"/>
                </a:schemeClr>
              </a:solidFill>
              <a:latin typeface="Arial Unicode MS" pitchFamily="34" charset="-120"/>
              <a:ea typeface="標楷體" pitchFamily="65" charset="-120"/>
            </a:endParaRPr>
          </a:p>
          <a:p>
            <a:r>
              <a:rPr lang="zh-TW" altLang="en-US" sz="2600" b="1" dirty="0" smtClean="0">
                <a:solidFill>
                  <a:schemeClr val="tx1">
                    <a:lumMod val="75000"/>
                    <a:lumOff val="25000"/>
                  </a:schemeClr>
                </a:solidFill>
                <a:latin typeface="Arial Unicode MS" pitchFamily="34" charset="-120"/>
                <a:ea typeface="標楷體" pitchFamily="65" charset="-120"/>
              </a:rPr>
              <a:t>受</a:t>
            </a:r>
            <a:r>
              <a:rPr lang="zh-TW" altLang="en-US" sz="2600" b="1" dirty="0">
                <a:solidFill>
                  <a:schemeClr val="tx1">
                    <a:lumMod val="75000"/>
                    <a:lumOff val="25000"/>
                  </a:schemeClr>
                </a:solidFill>
                <a:latin typeface="Arial Unicode MS" pitchFamily="34" charset="-120"/>
                <a:ea typeface="標楷體" pitchFamily="65" charset="-120"/>
              </a:rPr>
              <a:t>贈對象僅限政府機關或學校。 </a:t>
            </a:r>
          </a:p>
        </p:txBody>
      </p:sp>
      <p:sp>
        <p:nvSpPr>
          <p:cNvPr id="4" name="文字方塊 3"/>
          <p:cNvSpPr txBox="1"/>
          <p:nvPr/>
        </p:nvSpPr>
        <p:spPr>
          <a:xfrm>
            <a:off x="1067539" y="3431762"/>
            <a:ext cx="9458089" cy="13542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zh-TW" altLang="en-US" sz="2600" b="1" dirty="0" smtClean="0">
                <a:solidFill>
                  <a:schemeClr val="accent3">
                    <a:lumMod val="50000"/>
                  </a:schemeClr>
                </a:solidFill>
                <a:latin typeface="標楷體" pitchFamily="65" charset="-120"/>
                <a:ea typeface="標楷體" pitchFamily="65" charset="-120"/>
              </a:rPr>
              <a:t>政府</a:t>
            </a:r>
            <a:r>
              <a:rPr lang="zh-TW" altLang="en-US" sz="2600" b="1" dirty="0">
                <a:solidFill>
                  <a:schemeClr val="accent3">
                    <a:lumMod val="50000"/>
                  </a:schemeClr>
                </a:solidFill>
                <a:latin typeface="標楷體" pitchFamily="65" charset="-120"/>
                <a:ea typeface="標楷體" pitchFamily="65" charset="-120"/>
              </a:rPr>
              <a:t>機關或各級學校</a:t>
            </a:r>
            <a:r>
              <a:rPr lang="zh-TW" altLang="en-US" sz="2600" b="1" dirty="0">
                <a:solidFill>
                  <a:schemeClr val="bg2">
                    <a:lumMod val="25000"/>
                  </a:schemeClr>
                </a:solidFill>
                <a:latin typeface="標楷體" pitchFamily="65" charset="-120"/>
                <a:ea typeface="標楷體" pitchFamily="65" charset="-120"/>
              </a:rPr>
              <a:t>自行開立捐贈</a:t>
            </a:r>
            <a:r>
              <a:rPr lang="zh-TW" altLang="en-US" sz="2600" b="1" dirty="0" smtClean="0">
                <a:solidFill>
                  <a:schemeClr val="bg2">
                    <a:lumMod val="25000"/>
                  </a:schemeClr>
                </a:solidFill>
                <a:latin typeface="標楷體" pitchFamily="65" charset="-120"/>
                <a:ea typeface="標楷體" pitchFamily="65" charset="-120"/>
              </a:rPr>
              <a:t>收據予企業。</a:t>
            </a:r>
            <a:endParaRPr lang="en-US" altLang="zh-TW" sz="2600" b="1" dirty="0">
              <a:solidFill>
                <a:schemeClr val="bg2">
                  <a:lumMod val="25000"/>
                </a:schemeClr>
              </a:solidFill>
              <a:latin typeface="標楷體" pitchFamily="65" charset="-120"/>
              <a:ea typeface="標楷體" pitchFamily="65" charset="-120"/>
            </a:endParaRPr>
          </a:p>
          <a:p>
            <a:r>
              <a:rPr lang="zh-TW" altLang="en-US" sz="2600" b="1" dirty="0" smtClean="0">
                <a:solidFill>
                  <a:schemeClr val="accent3">
                    <a:lumMod val="50000"/>
                  </a:schemeClr>
                </a:solidFill>
                <a:latin typeface="標楷體" pitchFamily="65" charset="-120"/>
                <a:ea typeface="標楷體" pitchFamily="65" charset="-120"/>
              </a:rPr>
              <a:t>企業</a:t>
            </a:r>
            <a:r>
              <a:rPr lang="zh-TW" altLang="en-US" sz="2600" b="1" dirty="0">
                <a:solidFill>
                  <a:schemeClr val="accent3">
                    <a:lumMod val="50000"/>
                  </a:schemeClr>
                </a:solidFill>
                <a:latin typeface="標楷體" pitchFamily="65" charset="-120"/>
                <a:ea typeface="標楷體" pitchFamily="65" charset="-120"/>
              </a:rPr>
              <a:t>於</a:t>
            </a:r>
            <a:r>
              <a:rPr lang="zh-TW" altLang="en-US" sz="2600" b="1" dirty="0">
                <a:solidFill>
                  <a:srgbClr val="FF0000"/>
                </a:solidFill>
                <a:latin typeface="標楷體" pitchFamily="65" charset="-120"/>
                <a:ea typeface="標楷體" pitchFamily="65" charset="-120"/>
              </a:rPr>
              <a:t>每年</a:t>
            </a:r>
            <a:r>
              <a:rPr lang="en-US" altLang="zh-TW" sz="2600" b="1" dirty="0">
                <a:solidFill>
                  <a:srgbClr val="FF0000"/>
                </a:solidFill>
                <a:latin typeface="標楷體" pitchFamily="65" charset="-120"/>
                <a:ea typeface="標楷體" pitchFamily="65" charset="-120"/>
              </a:rPr>
              <a:t>5</a:t>
            </a:r>
            <a:r>
              <a:rPr lang="zh-TW" altLang="en-US" sz="2600" b="1" dirty="0">
                <a:solidFill>
                  <a:srgbClr val="FF0000"/>
                </a:solidFill>
                <a:latin typeface="標楷體" pitchFamily="65" charset="-120"/>
                <a:ea typeface="標楷體" pitchFamily="65" charset="-120"/>
              </a:rPr>
              <a:t>月底前</a:t>
            </a:r>
            <a:r>
              <a:rPr lang="zh-TW" altLang="en-US" sz="2600" b="1" dirty="0">
                <a:solidFill>
                  <a:schemeClr val="bg2">
                    <a:lumMod val="25000"/>
                  </a:schemeClr>
                </a:solidFill>
                <a:latin typeface="標楷體" pitchFamily="65" charset="-120"/>
                <a:ea typeface="標楷體" pitchFamily="65" charset="-120"/>
              </a:rPr>
              <a:t>申報</a:t>
            </a:r>
            <a:r>
              <a:rPr lang="zh-TW" altLang="en-US" sz="2600" b="1" dirty="0">
                <a:solidFill>
                  <a:schemeClr val="accent2">
                    <a:lumMod val="50000"/>
                  </a:schemeClr>
                </a:solidFill>
                <a:latin typeface="標楷體" pitchFamily="65" charset="-120"/>
                <a:ea typeface="標楷體" pitchFamily="65" charset="-120"/>
              </a:rPr>
              <a:t>營所稅</a:t>
            </a:r>
            <a:r>
              <a:rPr lang="zh-TW" altLang="en-US" sz="2600" b="1" dirty="0">
                <a:solidFill>
                  <a:schemeClr val="accent3">
                    <a:lumMod val="50000"/>
                  </a:schemeClr>
                </a:solidFill>
                <a:latin typeface="標楷體" pitchFamily="65" charset="-120"/>
                <a:ea typeface="標楷體" pitchFamily="65" charset="-120"/>
              </a:rPr>
              <a:t>，列入「捐贈」，妥善保存相關</a:t>
            </a:r>
            <a:endParaRPr lang="en-US" altLang="zh-TW" sz="800" b="1" dirty="0">
              <a:solidFill>
                <a:schemeClr val="bg2">
                  <a:lumMod val="25000"/>
                </a:schemeClr>
              </a:solidFill>
              <a:latin typeface="標楷體" pitchFamily="65" charset="-120"/>
              <a:ea typeface="標楷體" pitchFamily="65" charset="-120"/>
            </a:endParaRPr>
          </a:p>
          <a:p>
            <a:endParaRPr lang="en-US" altLang="zh-TW" sz="400" b="1" dirty="0">
              <a:solidFill>
                <a:schemeClr val="accent3">
                  <a:lumMod val="50000"/>
                </a:schemeClr>
              </a:solidFill>
              <a:latin typeface="標楷體" pitchFamily="65" charset="-120"/>
              <a:ea typeface="標楷體" pitchFamily="65" charset="-120"/>
            </a:endParaRPr>
          </a:p>
          <a:p>
            <a:r>
              <a:rPr lang="zh-TW" altLang="en-US" sz="2600" b="1" dirty="0">
                <a:solidFill>
                  <a:schemeClr val="accent3">
                    <a:lumMod val="50000"/>
                  </a:schemeClr>
                </a:solidFill>
                <a:latin typeface="標楷體" pitchFamily="65" charset="-120"/>
                <a:ea typeface="標楷體" pitchFamily="65" charset="-120"/>
              </a:rPr>
              <a:t>憑證，備供查核使用</a:t>
            </a:r>
            <a:r>
              <a:rPr lang="zh-TW" altLang="en-US" sz="2600" b="1" dirty="0" smtClean="0">
                <a:solidFill>
                  <a:schemeClr val="accent3">
                    <a:lumMod val="50000"/>
                  </a:schemeClr>
                </a:solidFill>
                <a:latin typeface="標楷體" pitchFamily="65" charset="-120"/>
                <a:ea typeface="標楷體" pitchFamily="65" charset="-120"/>
              </a:rPr>
              <a:t>。</a:t>
            </a:r>
            <a:endParaRPr lang="zh-TW" altLang="en-US" sz="2600" b="1" dirty="0">
              <a:solidFill>
                <a:schemeClr val="accent3">
                  <a:lumMod val="50000"/>
                </a:schemeClr>
              </a:solidFill>
              <a:latin typeface="標楷體" pitchFamily="65" charset="-120"/>
              <a:ea typeface="標楷體" pitchFamily="65" charset="-120"/>
            </a:endParaRPr>
          </a:p>
        </p:txBody>
      </p:sp>
      <p:sp>
        <p:nvSpPr>
          <p:cNvPr id="5" name="文字方塊 4"/>
          <p:cNvSpPr txBox="1"/>
          <p:nvPr/>
        </p:nvSpPr>
        <p:spPr>
          <a:xfrm>
            <a:off x="1067539" y="5165754"/>
            <a:ext cx="9496190" cy="129266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sz="2600" b="1" dirty="0" smtClean="0">
                <a:solidFill>
                  <a:srgbClr val="FF0000"/>
                </a:solidFill>
                <a:latin typeface="標楷體" pitchFamily="65" charset="-120"/>
                <a:ea typeface="標楷體" pitchFamily="65" charset="-120"/>
              </a:rPr>
              <a:t>注意</a:t>
            </a:r>
            <a:r>
              <a:rPr lang="en-US" altLang="zh-TW" sz="2600" b="1" dirty="0" smtClean="0">
                <a:solidFill>
                  <a:srgbClr val="FF0000"/>
                </a:solidFill>
                <a:latin typeface="標楷體" pitchFamily="65" charset="-120"/>
                <a:ea typeface="標楷體" pitchFamily="65" charset="-120"/>
              </a:rPr>
              <a:t>!!!</a:t>
            </a:r>
          </a:p>
          <a:p>
            <a:r>
              <a:rPr lang="zh-TW" altLang="en-US" sz="2600" b="1" dirty="0" smtClean="0">
                <a:solidFill>
                  <a:srgbClr val="0404C0"/>
                </a:solidFill>
                <a:latin typeface="標楷體" pitchFamily="65" charset="-120"/>
                <a:ea typeface="標楷體" pitchFamily="65" charset="-120"/>
              </a:rPr>
              <a:t>贊助</a:t>
            </a:r>
            <a:r>
              <a:rPr lang="zh-TW" altLang="en-US" sz="2600" b="1" dirty="0">
                <a:solidFill>
                  <a:srgbClr val="0404C0"/>
                </a:solidFill>
                <a:latin typeface="標楷體" pitchFamily="65" charset="-120"/>
                <a:ea typeface="標楷體" pitchFamily="65" charset="-120"/>
              </a:rPr>
              <a:t>實體物資</a:t>
            </a:r>
            <a:r>
              <a:rPr lang="zh-TW" altLang="en-US" sz="2600" b="1" dirty="0">
                <a:latin typeface="標楷體" pitchFamily="65" charset="-120"/>
                <a:ea typeface="標楷體" pitchFamily="65" charset="-120"/>
              </a:rPr>
              <a:t>依</a:t>
            </a:r>
            <a:r>
              <a:rPr lang="zh-TW" altLang="en-US" sz="2600" b="1" dirty="0">
                <a:solidFill>
                  <a:srgbClr val="0404C0"/>
                </a:solidFill>
                <a:latin typeface="標楷體" pitchFamily="65" charset="-120"/>
                <a:ea typeface="標楷體" pitchFamily="65" charset="-120"/>
              </a:rPr>
              <a:t>取得成本</a:t>
            </a:r>
            <a:r>
              <a:rPr lang="zh-TW" altLang="en-US" sz="2600" b="1" dirty="0">
                <a:latin typeface="標楷體" pitchFamily="65" charset="-120"/>
                <a:ea typeface="標楷體" pitchFamily="65" charset="-120"/>
              </a:rPr>
              <a:t>核算贊助金額，並由</a:t>
            </a:r>
            <a:r>
              <a:rPr lang="zh-TW" altLang="en-US" sz="2600" b="1" dirty="0">
                <a:solidFill>
                  <a:srgbClr val="0404C0"/>
                </a:solidFill>
                <a:latin typeface="標楷體" pitchFamily="65" charset="-120"/>
                <a:ea typeface="標楷體" pitchFamily="65" charset="-120"/>
              </a:rPr>
              <a:t>捐贈贊助企業</a:t>
            </a:r>
            <a:r>
              <a:rPr lang="zh-TW" altLang="en-US" sz="2600" b="1" dirty="0">
                <a:latin typeface="標楷體" pitchFamily="65" charset="-120"/>
                <a:ea typeface="標楷體" pitchFamily="65" charset="-120"/>
              </a:rPr>
              <a:t>舉證該實體物資的取得成本</a:t>
            </a:r>
            <a:r>
              <a:rPr lang="zh-TW" altLang="en-US" sz="2600" b="1" dirty="0" smtClean="0">
                <a:latin typeface="標楷體" pitchFamily="65" charset="-120"/>
                <a:ea typeface="標楷體" pitchFamily="65" charset="-120"/>
              </a:rPr>
              <a:t>。</a:t>
            </a:r>
            <a:endParaRPr lang="zh-TW" altLang="en-US" sz="2600" b="1" dirty="0">
              <a:latin typeface="標楷體" pitchFamily="65" charset="-120"/>
              <a:ea typeface="標楷體" pitchFamily="65" charset="-120"/>
            </a:endParaRPr>
          </a:p>
        </p:txBody>
      </p:sp>
    </p:spTree>
    <p:extLst>
      <p:ext uri="{BB962C8B-B14F-4D97-AF65-F5344CB8AC3E}">
        <p14:creationId xmlns:p14="http://schemas.microsoft.com/office/powerpoint/2010/main" val="1092950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 xmlns:a16="http://schemas.microsoft.com/office/drawing/2014/main" id="{32FF0A57-6970-3E4F-964F-EDDAA4BD73EB}"/>
              </a:ext>
            </a:extLst>
          </p:cNvPr>
          <p:cNvSpPr>
            <a:spLocks noGrp="1"/>
          </p:cNvSpPr>
          <p:nvPr>
            <p:ph type="title"/>
          </p:nvPr>
        </p:nvSpPr>
        <p:spPr>
          <a:xfrm>
            <a:off x="1028933" y="261729"/>
            <a:ext cx="10110845" cy="1071773"/>
          </a:xfrm>
        </p:spPr>
        <p:txBody>
          <a:bodyPr>
            <a:noAutofit/>
          </a:bodyPr>
          <a:lstStyle/>
          <a:p>
            <a:pPr algn="l"/>
            <a:r>
              <a:rPr lang="zh-TW" altLang="en-US" sz="3400" b="1" dirty="0">
                <a:solidFill>
                  <a:schemeClr val="bg2">
                    <a:lumMod val="25000"/>
                  </a:schemeClr>
                </a:solidFill>
                <a:latin typeface="標楷體" pitchFamily="65" charset="-120"/>
                <a:ea typeface="標楷體" pitchFamily="65" charset="-120"/>
              </a:rPr>
              <a:t>五、購買於國內所舉辦</a:t>
            </a:r>
            <a:r>
              <a:rPr lang="zh-TW" altLang="en-US" sz="3400" b="1" dirty="0">
                <a:solidFill>
                  <a:srgbClr val="020884"/>
                </a:solidFill>
                <a:latin typeface="標楷體" pitchFamily="65" charset="-120"/>
                <a:ea typeface="標楷體" pitchFamily="65" charset="-120"/>
              </a:rPr>
              <a:t>運動賽事門票</a:t>
            </a:r>
            <a:r>
              <a:rPr lang="zh-TW" altLang="en-US" sz="3400" b="1" dirty="0">
                <a:solidFill>
                  <a:schemeClr val="bg2">
                    <a:lumMod val="25000"/>
                  </a:schemeClr>
                </a:solidFill>
                <a:latin typeface="標楷體" pitchFamily="65" charset="-120"/>
                <a:ea typeface="標楷體" pitchFamily="65" charset="-120"/>
              </a:rPr>
              <a:t>，並</a:t>
            </a:r>
            <a:r>
              <a:rPr lang="zh-CN" altLang="en-US" sz="3400" b="1" dirty="0">
                <a:solidFill>
                  <a:schemeClr val="bg2">
                    <a:lumMod val="25000"/>
                  </a:schemeClr>
                </a:solidFill>
                <a:latin typeface="標楷體" pitchFamily="65" charset="-120"/>
                <a:ea typeface="標楷體" pitchFamily="65" charset="-120"/>
              </a:rPr>
              <a:t>經由學校或非</a:t>
            </a:r>
            <a:r>
              <a:rPr lang="zh-CN" altLang="en-US" sz="3400" b="1" dirty="0" smtClean="0">
                <a:solidFill>
                  <a:schemeClr val="bg2">
                    <a:lumMod val="25000"/>
                  </a:schemeClr>
                </a:solidFill>
                <a:latin typeface="標楷體" pitchFamily="65" charset="-120"/>
                <a:ea typeface="標楷體" pitchFamily="65" charset="-120"/>
              </a:rPr>
              <a:t>營利</a:t>
            </a:r>
            <a:r>
              <a:rPr lang="zh-CN" altLang="en-US" sz="3400" b="1" dirty="0">
                <a:solidFill>
                  <a:schemeClr val="bg2">
                    <a:lumMod val="25000"/>
                  </a:schemeClr>
                </a:solidFill>
                <a:latin typeface="標楷體" pitchFamily="65" charset="-120"/>
                <a:ea typeface="標楷體" pitchFamily="65" charset="-120"/>
              </a:rPr>
              <a:t>性團體捐贈學生或弱勢團體</a:t>
            </a:r>
            <a:endParaRPr lang="zh-TW" altLang="en-US" sz="3400" b="1" dirty="0">
              <a:solidFill>
                <a:schemeClr val="bg2">
                  <a:lumMod val="25000"/>
                </a:schemeClr>
              </a:solidFill>
              <a:latin typeface="標楷體" pitchFamily="65" charset="-120"/>
              <a:ea typeface="標楷體" pitchFamily="65" charset="-120"/>
            </a:endParaRPr>
          </a:p>
        </p:txBody>
      </p:sp>
      <p:sp>
        <p:nvSpPr>
          <p:cNvPr id="3" name="文字方塊 2">
            <a:extLst>
              <a:ext uri="{FF2B5EF4-FFF2-40B4-BE49-F238E27FC236}">
                <a16:creationId xmlns="" xmlns:a16="http://schemas.microsoft.com/office/drawing/2014/main" id="{ED54F34D-335E-E140-85D3-82385183941F}"/>
              </a:ext>
            </a:extLst>
          </p:cNvPr>
          <p:cNvSpPr txBox="1"/>
          <p:nvPr/>
        </p:nvSpPr>
        <p:spPr>
          <a:xfrm>
            <a:off x="1048814" y="3628632"/>
            <a:ext cx="10090964" cy="249299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zh-TW" altLang="en-US" sz="2600" b="1" dirty="0" smtClean="0">
                <a:solidFill>
                  <a:srgbClr val="002060"/>
                </a:solidFill>
                <a:latin typeface="Arial Unicode MS" pitchFamily="34" charset="-120"/>
                <a:ea typeface="標楷體" pitchFamily="65" charset="-120"/>
              </a:rPr>
              <a:t>企業</a:t>
            </a:r>
            <a:r>
              <a:rPr lang="zh-TW" altLang="en-US" sz="2600" b="1" dirty="0">
                <a:solidFill>
                  <a:srgbClr val="002060"/>
                </a:solidFill>
                <a:latin typeface="Arial Unicode MS" pitchFamily="34" charset="-120"/>
                <a:ea typeface="標楷體" pitchFamily="65" charset="-120"/>
              </a:rPr>
              <a:t>於</a:t>
            </a:r>
            <a:r>
              <a:rPr lang="zh-TW" altLang="en-US" sz="2600" b="1" dirty="0">
                <a:solidFill>
                  <a:srgbClr val="FF0000"/>
                </a:solidFill>
                <a:latin typeface="Arial Unicode MS" pitchFamily="34" charset="-120"/>
                <a:ea typeface="標楷體" pitchFamily="65" charset="-120"/>
              </a:rPr>
              <a:t>明年</a:t>
            </a:r>
            <a:r>
              <a:rPr lang="en-US" altLang="zh-TW" sz="2600" b="1" dirty="0" smtClean="0">
                <a:solidFill>
                  <a:srgbClr val="FF0000"/>
                </a:solidFill>
                <a:latin typeface="Arial Unicode MS" pitchFamily="34" charset="-120"/>
                <a:ea typeface="標楷體" pitchFamily="65" charset="-120"/>
              </a:rPr>
              <a:t>1</a:t>
            </a:r>
            <a:r>
              <a:rPr lang="zh-CN" altLang="en-US" sz="2600" b="1" dirty="0" smtClean="0">
                <a:solidFill>
                  <a:srgbClr val="FF0000"/>
                </a:solidFill>
                <a:latin typeface="Arial Unicode MS" pitchFamily="34" charset="-120"/>
                <a:ea typeface="標楷體" pitchFamily="65" charset="-120"/>
              </a:rPr>
              <a:t>月</a:t>
            </a:r>
            <a:r>
              <a:rPr lang="en-US" altLang="zh-CN" sz="2600" b="1" dirty="0" smtClean="0">
                <a:solidFill>
                  <a:srgbClr val="FF0000"/>
                </a:solidFill>
                <a:latin typeface="Arial Unicode MS" pitchFamily="34" charset="-120"/>
                <a:ea typeface="標楷體" pitchFamily="65" charset="-120"/>
              </a:rPr>
              <a:t>31</a:t>
            </a:r>
            <a:r>
              <a:rPr lang="zh-CN" altLang="en-US" sz="2600" b="1" dirty="0">
                <a:solidFill>
                  <a:srgbClr val="FF0000"/>
                </a:solidFill>
                <a:latin typeface="Arial Unicode MS" pitchFamily="34" charset="-120"/>
                <a:ea typeface="標楷體" pitchFamily="65" charset="-120"/>
              </a:rPr>
              <a:t>日前</a:t>
            </a:r>
            <a:r>
              <a:rPr lang="zh-TW" altLang="en-US" sz="2600" b="1" dirty="0">
                <a:solidFill>
                  <a:srgbClr val="002060"/>
                </a:solidFill>
                <a:latin typeface="Arial Unicode MS" pitchFamily="34" charset="-120"/>
                <a:ea typeface="標楷體" pitchFamily="65" charset="-120"/>
              </a:rPr>
              <a:t>將申請書、購買憑證、受</a:t>
            </a:r>
            <a:r>
              <a:rPr lang="zh-TW" altLang="en-US" sz="2600" b="1" dirty="0" smtClean="0">
                <a:solidFill>
                  <a:srgbClr val="002060"/>
                </a:solidFill>
                <a:latin typeface="Arial Unicode MS" pitchFamily="34" charset="-120"/>
                <a:ea typeface="標楷體" pitchFamily="65" charset="-120"/>
              </a:rPr>
              <a:t>贈者</a:t>
            </a:r>
            <a:r>
              <a:rPr lang="zh-TW" altLang="en-US" sz="2600" b="1" dirty="0">
                <a:solidFill>
                  <a:srgbClr val="002060"/>
                </a:solidFill>
                <a:latin typeface="Arial Unicode MS" pitchFamily="34" charset="-120"/>
                <a:ea typeface="標楷體" pitchFamily="65" charset="-120"/>
              </a:rPr>
              <a:t>收受領據（含門票張數單價明細</a:t>
            </a:r>
            <a:r>
              <a:rPr lang="zh-TW" altLang="en-US" sz="2600" b="1" dirty="0" smtClean="0">
                <a:solidFill>
                  <a:srgbClr val="002060"/>
                </a:solidFill>
                <a:latin typeface="Arial Unicode MS" pitchFamily="34" charset="-120"/>
                <a:ea typeface="標楷體" pitchFamily="65" charset="-120"/>
              </a:rPr>
              <a:t>）及</a:t>
            </a:r>
            <a:r>
              <a:rPr lang="zh-TW" altLang="en-US" sz="2600" b="1" dirty="0">
                <a:solidFill>
                  <a:srgbClr val="002060"/>
                </a:solidFill>
                <a:latin typeface="Arial Unicode MS" pitchFamily="34" charset="-120"/>
                <a:ea typeface="標楷體" pitchFamily="65" charset="-120"/>
              </a:rPr>
              <a:t>核轉予學生或弱勢團體等相關</a:t>
            </a:r>
            <a:r>
              <a:rPr lang="zh-TW" altLang="en-US" sz="2600" b="1" dirty="0" smtClean="0">
                <a:solidFill>
                  <a:srgbClr val="002060"/>
                </a:solidFill>
                <a:latin typeface="Arial Unicode MS" pitchFamily="34" charset="-120"/>
                <a:ea typeface="標楷體" pitchFamily="65" charset="-120"/>
              </a:rPr>
              <a:t>證明</a:t>
            </a:r>
            <a:r>
              <a:rPr lang="zh-TW" altLang="en-US" sz="2600" b="1" dirty="0">
                <a:solidFill>
                  <a:srgbClr val="002060"/>
                </a:solidFill>
                <a:latin typeface="Arial Unicode MS" pitchFamily="34" charset="-120"/>
                <a:ea typeface="標楷體" pitchFamily="65" charset="-120"/>
              </a:rPr>
              <a:t>文件正本，向體育署申請核發捐贈證明書</a:t>
            </a:r>
            <a:r>
              <a:rPr lang="zh-TW" altLang="en-US" sz="2600" b="1" dirty="0" smtClean="0">
                <a:solidFill>
                  <a:srgbClr val="002060"/>
                </a:solidFill>
                <a:latin typeface="Arial Unicode MS" pitchFamily="34" charset="-120"/>
                <a:ea typeface="標楷體" pitchFamily="65" charset="-120"/>
              </a:rPr>
              <a:t>。</a:t>
            </a:r>
            <a:endParaRPr lang="en-US" altLang="zh-TW" sz="2600" b="1" dirty="0" smtClean="0">
              <a:solidFill>
                <a:srgbClr val="002060"/>
              </a:solidFill>
              <a:latin typeface="Arial Unicode MS" pitchFamily="34" charset="-120"/>
              <a:ea typeface="標楷體" pitchFamily="65" charset="-120"/>
            </a:endParaRPr>
          </a:p>
          <a:p>
            <a:endParaRPr lang="en-US" altLang="zh-TW" sz="2600" b="1" dirty="0" smtClean="0">
              <a:solidFill>
                <a:srgbClr val="002060"/>
              </a:solidFill>
              <a:latin typeface="Arial Unicode MS" pitchFamily="34" charset="-120"/>
              <a:ea typeface="標楷體" pitchFamily="65" charset="-120"/>
            </a:endParaRPr>
          </a:p>
          <a:p>
            <a:r>
              <a:rPr lang="zh-TW" altLang="en-US" sz="2600" b="1" dirty="0">
                <a:solidFill>
                  <a:srgbClr val="002060"/>
                </a:solidFill>
                <a:latin typeface="Arial Unicode MS" pitchFamily="34" charset="-120"/>
                <a:ea typeface="標楷體" pitchFamily="65" charset="-120"/>
              </a:rPr>
              <a:t>後續企業在</a:t>
            </a:r>
            <a:r>
              <a:rPr lang="zh-TW" altLang="en-US" sz="2600" b="1" dirty="0">
                <a:solidFill>
                  <a:srgbClr val="FF0000"/>
                </a:solidFill>
                <a:latin typeface="Arial Unicode MS" pitchFamily="34" charset="-120"/>
                <a:ea typeface="標楷體" pitchFamily="65" charset="-120"/>
              </a:rPr>
              <a:t>每年</a:t>
            </a:r>
            <a:r>
              <a:rPr lang="en-US" altLang="zh-TW" sz="2600" b="1" dirty="0">
                <a:solidFill>
                  <a:srgbClr val="FF0000"/>
                </a:solidFill>
                <a:latin typeface="Arial Unicode MS" pitchFamily="34" charset="-120"/>
                <a:ea typeface="標楷體" pitchFamily="65" charset="-120"/>
              </a:rPr>
              <a:t>5</a:t>
            </a:r>
            <a:r>
              <a:rPr lang="zh-TW" altLang="en-US" sz="2600" b="1" dirty="0">
                <a:solidFill>
                  <a:srgbClr val="FF0000"/>
                </a:solidFill>
                <a:latin typeface="Arial Unicode MS" pitchFamily="34" charset="-120"/>
                <a:ea typeface="標楷體" pitchFamily="65" charset="-120"/>
              </a:rPr>
              <a:t>月底</a:t>
            </a:r>
            <a:r>
              <a:rPr lang="zh-TW" altLang="en-US" sz="2600" b="1" dirty="0" smtClean="0">
                <a:solidFill>
                  <a:srgbClr val="002060"/>
                </a:solidFill>
                <a:latin typeface="Arial Unicode MS" pitchFamily="34" charset="-120"/>
                <a:ea typeface="標楷體" pitchFamily="65" charset="-120"/>
              </a:rPr>
              <a:t>前申報營所稅時，</a:t>
            </a:r>
            <a:r>
              <a:rPr lang="zh-TW" altLang="en-US" sz="2600" b="1" dirty="0">
                <a:solidFill>
                  <a:srgbClr val="002060"/>
                </a:solidFill>
                <a:latin typeface="Arial Unicode MS" pitchFamily="34" charset="-120"/>
                <a:ea typeface="標楷體" pitchFamily="65" charset="-120"/>
              </a:rPr>
              <a:t>列入「捐贈」 ，妥善保存相關憑證，備供查核使用</a:t>
            </a:r>
            <a:r>
              <a:rPr lang="zh-TW" altLang="en-US" sz="2600" b="1" dirty="0" smtClean="0">
                <a:solidFill>
                  <a:srgbClr val="002060"/>
                </a:solidFill>
                <a:latin typeface="Arial Unicode MS" pitchFamily="34" charset="-120"/>
                <a:ea typeface="標楷體" pitchFamily="65" charset="-120"/>
              </a:rPr>
              <a:t>。</a:t>
            </a:r>
            <a:endParaRPr lang="zh-TW" altLang="en-US" sz="2600" b="1" dirty="0">
              <a:solidFill>
                <a:srgbClr val="002060"/>
              </a:solidFill>
              <a:latin typeface="Arial Unicode MS" pitchFamily="34" charset="-120"/>
              <a:ea typeface="標楷體" pitchFamily="65" charset="-120"/>
            </a:endParaRPr>
          </a:p>
        </p:txBody>
      </p:sp>
      <p:sp>
        <p:nvSpPr>
          <p:cNvPr id="29" name="矩形 28"/>
          <p:cNvSpPr/>
          <p:nvPr/>
        </p:nvSpPr>
        <p:spPr>
          <a:xfrm>
            <a:off x="1093302" y="1600200"/>
            <a:ext cx="10046476" cy="1651086"/>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r>
              <a:rPr lang="zh-TW" altLang="en-US" sz="2400" b="1" dirty="0" smtClean="0">
                <a:solidFill>
                  <a:srgbClr val="020884"/>
                </a:solidFill>
                <a:latin typeface="Arial Unicode MS" pitchFamily="34" charset="-120"/>
                <a:ea typeface="標楷體" pitchFamily="65" charset="-120"/>
              </a:rPr>
              <a:t>所謂</a:t>
            </a:r>
            <a:r>
              <a:rPr lang="en-US" altLang="zh-TW" sz="2400" b="1" dirty="0" smtClean="0">
                <a:solidFill>
                  <a:srgbClr val="020884"/>
                </a:solidFill>
                <a:latin typeface="Arial Unicode MS" pitchFamily="34" charset="-120"/>
                <a:ea typeface="標楷體" pitchFamily="65" charset="-120"/>
              </a:rPr>
              <a:t>【</a:t>
            </a:r>
            <a:r>
              <a:rPr lang="zh-TW" altLang="en-US" sz="2400" b="1" dirty="0">
                <a:solidFill>
                  <a:srgbClr val="020884"/>
                </a:solidFill>
                <a:latin typeface="Arial Unicode MS" pitchFamily="34" charset="-120"/>
                <a:ea typeface="標楷體" pitchFamily="65" charset="-120"/>
              </a:rPr>
              <a:t>國內所舉辦運動賽事</a:t>
            </a:r>
            <a:r>
              <a:rPr lang="en-US" altLang="zh-TW" sz="2400" b="1" dirty="0" smtClean="0">
                <a:solidFill>
                  <a:srgbClr val="020884"/>
                </a:solidFill>
                <a:latin typeface="Arial Unicode MS" pitchFamily="34" charset="-120"/>
                <a:ea typeface="標楷體" pitchFamily="65" charset="-120"/>
              </a:rPr>
              <a:t>】</a:t>
            </a:r>
            <a:r>
              <a:rPr lang="zh-TW" altLang="en-US" sz="2400" b="1" dirty="0" smtClean="0">
                <a:solidFill>
                  <a:srgbClr val="020884"/>
                </a:solidFill>
                <a:latin typeface="Arial Unicode MS" pitchFamily="34" charset="-120"/>
                <a:ea typeface="標楷體" pitchFamily="65" charset="-120"/>
              </a:rPr>
              <a:t>須</a:t>
            </a:r>
            <a:r>
              <a:rPr lang="zh-TW" altLang="en-US" sz="2400" b="1" dirty="0">
                <a:solidFill>
                  <a:srgbClr val="020884"/>
                </a:solidFill>
                <a:latin typeface="Arial Unicode MS" pitchFamily="34" charset="-120"/>
                <a:ea typeface="標楷體" pitchFamily="65" charset="-120"/>
              </a:rPr>
              <a:t>具備下列要件：</a:t>
            </a:r>
            <a:endParaRPr lang="en-US" altLang="zh-TW" sz="2400" b="1" dirty="0">
              <a:solidFill>
                <a:srgbClr val="020884"/>
              </a:solidFill>
              <a:latin typeface="Arial Unicode MS" pitchFamily="34" charset="-120"/>
              <a:ea typeface="標楷體" pitchFamily="65" charset="-120"/>
            </a:endParaRPr>
          </a:p>
          <a:p>
            <a:endParaRPr lang="en-US" altLang="zh-TW" sz="400" b="1" dirty="0">
              <a:solidFill>
                <a:srgbClr val="D00054"/>
              </a:solidFill>
              <a:latin typeface="Arial Unicode MS" pitchFamily="34" charset="-120"/>
              <a:ea typeface="標楷體" pitchFamily="65" charset="-120"/>
            </a:endParaRPr>
          </a:p>
          <a:p>
            <a:r>
              <a:rPr lang="zh-TW" altLang="en-US" sz="2400" b="1" dirty="0">
                <a:solidFill>
                  <a:srgbClr val="D00054"/>
                </a:solidFill>
                <a:latin typeface="Arial Unicode MS" pitchFamily="34" charset="-120"/>
                <a:ea typeface="標楷體" pitchFamily="65" charset="-120"/>
              </a:rPr>
              <a:t> </a:t>
            </a:r>
            <a:r>
              <a:rPr lang="en-US" altLang="zh-TW" sz="2400" b="1" dirty="0">
                <a:solidFill>
                  <a:srgbClr val="D00054"/>
                </a:solidFill>
                <a:latin typeface="Arial Unicode MS" pitchFamily="34" charset="-120"/>
                <a:ea typeface="標楷體" pitchFamily="65" charset="-120"/>
              </a:rPr>
              <a:t>1.</a:t>
            </a:r>
            <a:r>
              <a:rPr lang="zh-TW" altLang="en-US" sz="2400" b="1" dirty="0">
                <a:solidFill>
                  <a:srgbClr val="D00054"/>
                </a:solidFill>
                <a:latin typeface="Arial Unicode MS" pitchFamily="34" charset="-120"/>
                <a:ea typeface="標楷體" pitchFamily="65" charset="-120"/>
              </a:rPr>
              <a:t>在我國境內舉辦</a:t>
            </a:r>
            <a:endParaRPr lang="en-US" altLang="zh-TW" sz="2400" b="1" dirty="0">
              <a:solidFill>
                <a:srgbClr val="D00054"/>
              </a:solidFill>
              <a:latin typeface="Arial Unicode MS" pitchFamily="34" charset="-120"/>
              <a:ea typeface="標楷體" pitchFamily="65" charset="-120"/>
            </a:endParaRPr>
          </a:p>
          <a:p>
            <a:endParaRPr lang="en-US" altLang="zh-TW" sz="600" b="1" dirty="0">
              <a:solidFill>
                <a:srgbClr val="D00054"/>
              </a:solidFill>
              <a:latin typeface="Arial Unicode MS" pitchFamily="34" charset="-120"/>
              <a:ea typeface="標楷體" pitchFamily="65" charset="-120"/>
            </a:endParaRPr>
          </a:p>
          <a:p>
            <a:r>
              <a:rPr lang="zh-TW" altLang="en-US" sz="2400" b="1" dirty="0">
                <a:solidFill>
                  <a:srgbClr val="D00054"/>
                </a:solidFill>
                <a:latin typeface="Arial Unicode MS" pitchFamily="34" charset="-120"/>
                <a:ea typeface="標楷體" pitchFamily="65" charset="-120"/>
              </a:rPr>
              <a:t> </a:t>
            </a:r>
            <a:r>
              <a:rPr lang="en-US" altLang="zh-TW" sz="2400" b="1" dirty="0">
                <a:solidFill>
                  <a:srgbClr val="D00054"/>
                </a:solidFill>
                <a:latin typeface="Arial Unicode MS" pitchFamily="34" charset="-120"/>
                <a:ea typeface="標楷體" pitchFamily="65" charset="-120"/>
              </a:rPr>
              <a:t>2.</a:t>
            </a:r>
            <a:r>
              <a:rPr lang="zh-TW" altLang="en-US" sz="2400" b="1" dirty="0">
                <a:solidFill>
                  <a:srgbClr val="D00054"/>
                </a:solidFill>
                <a:latin typeface="Arial Unicode MS" pitchFamily="34" charset="-120"/>
                <a:ea typeface="標楷體" pitchFamily="65" charset="-120"/>
              </a:rPr>
              <a:t>報經本部同意賽事</a:t>
            </a:r>
            <a:endParaRPr lang="zh-TW" altLang="en-US" sz="2400" dirty="0">
              <a:solidFill>
                <a:srgbClr val="D00054"/>
              </a:solidFill>
              <a:latin typeface="Arial Unicode MS" pitchFamily="34" charset="-120"/>
              <a:ea typeface="標楷體" pitchFamily="65" charset="-120"/>
            </a:endParaRPr>
          </a:p>
        </p:txBody>
      </p:sp>
    </p:spTree>
    <p:extLst>
      <p:ext uri="{BB962C8B-B14F-4D97-AF65-F5344CB8AC3E}">
        <p14:creationId xmlns:p14="http://schemas.microsoft.com/office/powerpoint/2010/main" val="741298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2297" y="486988"/>
            <a:ext cx="10515600" cy="1034129"/>
          </a:xfrm>
          <a:noFill/>
        </p:spPr>
        <p:txBody>
          <a:bodyPr wrap="square" rtlCol="0">
            <a:spAutoFit/>
          </a:bodyPr>
          <a:lstStyle/>
          <a:p>
            <a:r>
              <a:rPr lang="zh-TW" altLang="en-US" sz="3400" b="1" dirty="0">
                <a:solidFill>
                  <a:srgbClr val="0F4D15"/>
                </a:solidFill>
                <a:latin typeface="標楷體" pitchFamily="65" charset="-120"/>
                <a:ea typeface="標楷體" pitchFamily="65" charset="-120"/>
                <a:cs typeface="+mn-cs"/>
              </a:rPr>
              <a:t>辦理體育推手獎表揚企業、團體及個人贊助體育團體或運動選手及推展體育運動賽事</a:t>
            </a:r>
          </a:p>
        </p:txBody>
      </p:sp>
      <p:sp>
        <p:nvSpPr>
          <p:cNvPr id="3" name="內容版面配置區 2"/>
          <p:cNvSpPr>
            <a:spLocks noGrp="1"/>
          </p:cNvSpPr>
          <p:nvPr>
            <p:ph idx="1"/>
          </p:nvPr>
        </p:nvSpPr>
        <p:spPr>
          <a:xfrm>
            <a:off x="906450" y="1658648"/>
            <a:ext cx="10233328" cy="4566378"/>
          </a:xfrm>
        </p:spPr>
        <p:txBody>
          <a:bodyPr wrap="square">
            <a:spAutoFit/>
          </a:bodyPr>
          <a:lstStyle/>
          <a:p>
            <a:pPr marL="0"/>
            <a:r>
              <a:rPr lang="zh-TW" altLang="en-US" sz="2600" b="1" dirty="0">
                <a:solidFill>
                  <a:schemeClr val="tx1">
                    <a:lumMod val="75000"/>
                    <a:lumOff val="25000"/>
                  </a:schemeClr>
                </a:solidFill>
                <a:latin typeface="Arial Unicode MS" pitchFamily="34" charset="-120"/>
                <a:ea typeface="標楷體" pitchFamily="65" charset="-120"/>
              </a:rPr>
              <a:t>目的：為向長期無私奉獻及熱心推展體育發展的企業、團體及個人表達敬佩與感謝之意，並鼓勵更多人投入體育活動的推展工作</a:t>
            </a:r>
            <a:r>
              <a:rPr lang="zh-TW" altLang="en-US" sz="2600" b="1" dirty="0" smtClean="0">
                <a:solidFill>
                  <a:schemeClr val="tx1">
                    <a:lumMod val="75000"/>
                    <a:lumOff val="25000"/>
                  </a:schemeClr>
                </a:solidFill>
                <a:latin typeface="Arial Unicode MS" pitchFamily="34" charset="-120"/>
                <a:ea typeface="標楷體" pitchFamily="65" charset="-120"/>
              </a:rPr>
              <a:t>。</a:t>
            </a:r>
            <a:endParaRPr lang="en-US" altLang="zh-TW" sz="2600" b="1" dirty="0" smtClean="0">
              <a:solidFill>
                <a:schemeClr val="tx1">
                  <a:lumMod val="75000"/>
                  <a:lumOff val="25000"/>
                </a:schemeClr>
              </a:solidFill>
              <a:latin typeface="Arial Unicode MS" pitchFamily="34" charset="-120"/>
              <a:ea typeface="標楷體" pitchFamily="65" charset="-120"/>
            </a:endParaRPr>
          </a:p>
          <a:p>
            <a:pPr marL="0"/>
            <a:endParaRPr lang="en-US" altLang="zh-TW" sz="2600" b="1" dirty="0">
              <a:solidFill>
                <a:schemeClr val="tx1">
                  <a:lumMod val="75000"/>
                  <a:lumOff val="25000"/>
                </a:schemeClr>
              </a:solidFill>
              <a:latin typeface="Arial Unicode MS" pitchFamily="34" charset="-120"/>
              <a:ea typeface="標楷體" pitchFamily="65" charset="-120"/>
            </a:endParaRPr>
          </a:p>
          <a:p>
            <a:pPr marL="0"/>
            <a:r>
              <a:rPr lang="zh-TW" altLang="en-US" sz="2600" b="1" dirty="0">
                <a:solidFill>
                  <a:schemeClr val="tx1">
                    <a:lumMod val="75000"/>
                    <a:lumOff val="25000"/>
                  </a:schemeClr>
                </a:solidFill>
                <a:latin typeface="Arial Unicode MS" pitchFamily="34" charset="-120"/>
                <a:ea typeface="標楷體" pitchFamily="65" charset="-120"/>
              </a:rPr>
              <a:t>體育推手獎項分為贊助類、推展類及特別類三類，其中「贊助類」及「推展類」又分為金、銀、銅三等級與贊助類長期贊助獎，分別以贊助單一體育團體或個人之金額或推展體育運動之年資做為審查</a:t>
            </a:r>
            <a:r>
              <a:rPr lang="zh-TW" altLang="en-US" sz="2600" b="1" dirty="0" smtClean="0">
                <a:solidFill>
                  <a:schemeClr val="tx1">
                    <a:lumMod val="75000"/>
                    <a:lumOff val="25000"/>
                  </a:schemeClr>
                </a:solidFill>
                <a:latin typeface="Arial Unicode MS" pitchFamily="34" charset="-120"/>
                <a:ea typeface="標楷體" pitchFamily="65" charset="-120"/>
              </a:rPr>
              <a:t>標準</a:t>
            </a:r>
            <a:r>
              <a:rPr lang="en-US" altLang="zh-TW" sz="2600" b="1" dirty="0" smtClean="0">
                <a:solidFill>
                  <a:schemeClr val="tx1">
                    <a:lumMod val="75000"/>
                    <a:lumOff val="25000"/>
                  </a:schemeClr>
                </a:solidFill>
                <a:latin typeface="Arial Unicode MS" pitchFamily="34" charset="-120"/>
                <a:ea typeface="標楷體" pitchFamily="65" charset="-120"/>
              </a:rPr>
              <a:t>(</a:t>
            </a:r>
            <a:r>
              <a:rPr lang="zh-TW" altLang="en-US" sz="2600" b="1" dirty="0" smtClean="0">
                <a:solidFill>
                  <a:schemeClr val="tx1">
                    <a:lumMod val="75000"/>
                    <a:lumOff val="25000"/>
                  </a:schemeClr>
                </a:solidFill>
                <a:latin typeface="Arial Unicode MS" pitchFamily="34" charset="-120"/>
                <a:ea typeface="標楷體" pitchFamily="65" charset="-120"/>
              </a:rPr>
              <a:t>詳如下頁</a:t>
            </a:r>
            <a:r>
              <a:rPr lang="en-US" altLang="zh-TW" sz="2600" b="1" dirty="0" smtClean="0">
                <a:solidFill>
                  <a:schemeClr val="tx1">
                    <a:lumMod val="75000"/>
                    <a:lumOff val="25000"/>
                  </a:schemeClr>
                </a:solidFill>
                <a:latin typeface="Arial Unicode MS" pitchFamily="34" charset="-120"/>
                <a:ea typeface="標楷體" pitchFamily="65" charset="-120"/>
              </a:rPr>
              <a:t>)</a:t>
            </a:r>
            <a:r>
              <a:rPr lang="zh-TW" altLang="en-US" sz="2600" b="1" dirty="0" smtClean="0">
                <a:solidFill>
                  <a:schemeClr val="tx1">
                    <a:lumMod val="75000"/>
                    <a:lumOff val="25000"/>
                  </a:schemeClr>
                </a:solidFill>
                <a:latin typeface="Arial Unicode MS" pitchFamily="34" charset="-120"/>
                <a:ea typeface="標楷體" pitchFamily="65" charset="-120"/>
              </a:rPr>
              <a:t>。</a:t>
            </a:r>
            <a:endParaRPr lang="en-US" altLang="zh-TW" sz="2600" b="1" dirty="0" smtClean="0">
              <a:solidFill>
                <a:schemeClr val="tx1">
                  <a:lumMod val="75000"/>
                  <a:lumOff val="25000"/>
                </a:schemeClr>
              </a:solidFill>
              <a:latin typeface="Arial Unicode MS" pitchFamily="34" charset="-120"/>
              <a:ea typeface="標楷體" pitchFamily="65" charset="-120"/>
            </a:endParaRPr>
          </a:p>
          <a:p>
            <a:pPr marL="0" indent="0">
              <a:buNone/>
            </a:pPr>
            <a:endParaRPr lang="en-US" altLang="zh-TW" sz="2600" b="1" dirty="0" smtClean="0">
              <a:solidFill>
                <a:schemeClr val="tx1">
                  <a:lumMod val="75000"/>
                  <a:lumOff val="25000"/>
                </a:schemeClr>
              </a:solidFill>
              <a:latin typeface="Arial Unicode MS" pitchFamily="34" charset="-120"/>
              <a:ea typeface="標楷體" pitchFamily="65" charset="-120"/>
            </a:endParaRPr>
          </a:p>
          <a:p>
            <a:pPr marL="0"/>
            <a:r>
              <a:rPr lang="zh-TW" altLang="en-US" sz="2600" b="1" dirty="0" smtClean="0">
                <a:solidFill>
                  <a:schemeClr val="tx1">
                    <a:lumMod val="75000"/>
                    <a:lumOff val="25000"/>
                  </a:schemeClr>
                </a:solidFill>
                <a:latin typeface="Arial Unicode MS" pitchFamily="34" charset="-120"/>
                <a:ea typeface="標楷體" pitchFamily="65" charset="-120"/>
              </a:rPr>
              <a:t>企業</a:t>
            </a:r>
            <a:r>
              <a:rPr lang="zh-TW" altLang="en-US" sz="2600" b="1" dirty="0">
                <a:solidFill>
                  <a:schemeClr val="tx1">
                    <a:lumMod val="75000"/>
                    <a:lumOff val="25000"/>
                  </a:schemeClr>
                </a:solidFill>
                <a:latin typeface="Arial Unicode MS" pitchFamily="34" charset="-120"/>
                <a:ea typeface="標楷體" pitchFamily="65" charset="-120"/>
              </a:rPr>
              <a:t>贊助運動選手培訓及比賽相關費用、企業贊助體育</a:t>
            </a:r>
            <a:r>
              <a:rPr lang="zh-TW" altLang="en-US" sz="2600" b="1">
                <a:solidFill>
                  <a:schemeClr val="tx1">
                    <a:lumMod val="75000"/>
                    <a:lumOff val="25000"/>
                  </a:schemeClr>
                </a:solidFill>
                <a:latin typeface="Arial Unicode MS" pitchFamily="34" charset="-120"/>
                <a:ea typeface="標楷體" pitchFamily="65" charset="-120"/>
              </a:rPr>
              <a:t>團體</a:t>
            </a:r>
            <a:r>
              <a:rPr lang="zh-TW" altLang="en-US" sz="2600" b="1" smtClean="0">
                <a:solidFill>
                  <a:schemeClr val="tx1">
                    <a:lumMod val="75000"/>
                    <a:lumOff val="25000"/>
                  </a:schemeClr>
                </a:solidFill>
                <a:latin typeface="Arial Unicode MS" pitchFamily="34" charset="-120"/>
                <a:ea typeface="標楷體" pitchFamily="65" charset="-120"/>
              </a:rPr>
              <a:t>辦理運動比賽</a:t>
            </a:r>
            <a:r>
              <a:rPr lang="zh-TW" altLang="en-US" sz="2600" b="1" dirty="0">
                <a:solidFill>
                  <a:schemeClr val="tx1">
                    <a:lumMod val="75000"/>
                    <a:lumOff val="25000"/>
                  </a:schemeClr>
                </a:solidFill>
                <a:latin typeface="Arial Unicode MS" pitchFamily="34" charset="-120"/>
                <a:ea typeface="標楷體" pitchFamily="65" charset="-120"/>
              </a:rPr>
              <a:t>、企業推展體育活動舉辦各項賽事或夏令營等，如符合上開規定之企業、團體及個人，皆可申請本獎項。</a:t>
            </a:r>
          </a:p>
        </p:txBody>
      </p:sp>
    </p:spTree>
    <p:extLst>
      <p:ext uri="{BB962C8B-B14F-4D97-AF65-F5344CB8AC3E}">
        <p14:creationId xmlns:p14="http://schemas.microsoft.com/office/powerpoint/2010/main" val="4265875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1429</Words>
  <Application>Microsoft Office PowerPoint</Application>
  <PresentationFormat>自訂</PresentationFormat>
  <Paragraphs>124</Paragraphs>
  <Slides>11</Slides>
  <Notes>1</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Office 佈景主題</vt:lpstr>
      <vt:lpstr>PowerPoint 簡報</vt:lpstr>
      <vt:lpstr> </vt:lpstr>
      <vt:lpstr>PowerPoint 簡報</vt:lpstr>
      <vt:lpstr>二、培養支援運動團隊</vt:lpstr>
      <vt:lpstr>二、培養支援運動員</vt:lpstr>
      <vt:lpstr>三、推行事業單位本身員工體育活動              </vt:lpstr>
      <vt:lpstr>四、捐贈政府機關及各級學校興設運動場館設施或運動器材用品</vt:lpstr>
      <vt:lpstr>五、購買於國內所舉辦運動賽事門票，並經由學校或非營利性團體捐贈學生或弱勢團體</vt:lpstr>
      <vt:lpstr>辦理體育推手獎表揚企業、團體及個人贊助體育團體或運動選手及推展體育運動賽事</vt:lpstr>
      <vt:lpstr>辦理體育推手獎表揚企業、團體及個人贊助體育團體或運動選手及推展體育運動賽事</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秀雲 賴</dc:creator>
  <cp:lastModifiedBy>Administrator</cp:lastModifiedBy>
  <cp:revision>76</cp:revision>
  <cp:lastPrinted>2018-09-26T01:44:47Z</cp:lastPrinted>
  <dcterms:created xsi:type="dcterms:W3CDTF">2018-08-23T03:29:28Z</dcterms:created>
  <dcterms:modified xsi:type="dcterms:W3CDTF">2018-10-03T03:42:31Z</dcterms:modified>
</cp:coreProperties>
</file>